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7"/>
  </p:notesMasterIdLst>
  <p:sldIdLst>
    <p:sldId id="256" r:id="rId5"/>
    <p:sldId id="257" r:id="rId6"/>
    <p:sldId id="262" r:id="rId7"/>
    <p:sldId id="263" r:id="rId8"/>
    <p:sldId id="264" r:id="rId9"/>
    <p:sldId id="258" r:id="rId10"/>
    <p:sldId id="265" r:id="rId11"/>
    <p:sldId id="259" r:id="rId12"/>
    <p:sldId id="266" r:id="rId13"/>
    <p:sldId id="267" r:id="rId14"/>
    <p:sldId id="268" r:id="rId15"/>
    <p:sldId id="269" r:id="rId16"/>
    <p:sldId id="1190" r:id="rId17"/>
    <p:sldId id="1191" r:id="rId18"/>
    <p:sldId id="1192" r:id="rId19"/>
    <p:sldId id="1193" r:id="rId20"/>
    <p:sldId id="1194" r:id="rId21"/>
    <p:sldId id="1195" r:id="rId22"/>
    <p:sldId id="1196" r:id="rId23"/>
    <p:sldId id="1197" r:id="rId24"/>
    <p:sldId id="1199" r:id="rId25"/>
    <p:sldId id="1200" r:id="rId26"/>
    <p:sldId id="1201" r:id="rId27"/>
    <p:sldId id="1198" r:id="rId28"/>
    <p:sldId id="1202" r:id="rId29"/>
    <p:sldId id="1203" r:id="rId30"/>
    <p:sldId id="1204" r:id="rId31"/>
    <p:sldId id="1205" r:id="rId32"/>
    <p:sldId id="1206" r:id="rId33"/>
    <p:sldId id="1207" r:id="rId34"/>
    <p:sldId id="1208" r:id="rId35"/>
    <p:sldId id="1185" r:id="rId36"/>
    <p:sldId id="1209" r:id="rId37"/>
    <p:sldId id="1210" r:id="rId38"/>
    <p:sldId id="1211" r:id="rId39"/>
    <p:sldId id="1060" r:id="rId40"/>
    <p:sldId id="1212" r:id="rId41"/>
    <p:sldId id="1214" r:id="rId42"/>
    <p:sldId id="1215" r:id="rId43"/>
    <p:sldId id="2139119928" r:id="rId44"/>
    <p:sldId id="2139119929" r:id="rId45"/>
    <p:sldId id="213911989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8A68"/>
    <a:srgbClr val="E0F1F0"/>
    <a:srgbClr val="E4F7F2"/>
    <a:srgbClr val="6DD6BB"/>
    <a:srgbClr val="BAEADE"/>
    <a:srgbClr val="31A582"/>
    <a:srgbClr val="A0C9C5"/>
    <a:srgbClr val="379A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558"/>
  </p:normalViewPr>
  <p:slideViewPr>
    <p:cSldViewPr snapToGrid="0">
      <p:cViewPr>
        <p:scale>
          <a:sx n="93" d="100"/>
          <a:sy n="93" d="100"/>
        </p:scale>
        <p:origin x="560" y="7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46367763725582"/>
          <c:y val="4.2413370157905306E-2"/>
          <c:w val="0.82560722258136898"/>
          <c:h val="0.662109986605842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Group Plan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Y0</c:v>
                </c:pt>
                <c:pt idx="1">
                  <c:v>Y1</c:v>
                </c:pt>
                <c:pt idx="2">
                  <c:v>Y2</c:v>
                </c:pt>
                <c:pt idx="3">
                  <c:v>Y3</c:v>
                </c:pt>
                <c:pt idx="4">
                  <c:v>Y4</c:v>
                </c:pt>
                <c:pt idx="5">
                  <c:v>Y5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100</c:v>
                </c:pt>
                <c:pt idx="1">
                  <c:v>114.99999999999999</c:v>
                </c:pt>
                <c:pt idx="2">
                  <c:v>132.24999999999997</c:v>
                </c:pt>
                <c:pt idx="3">
                  <c:v>152.08749999999995</c:v>
                </c:pt>
                <c:pt idx="4">
                  <c:v>174.90062499999993</c:v>
                </c:pt>
                <c:pt idx="5">
                  <c:v>201.13571874999991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7D-D247-9BDF-36BB622CD0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Inflation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Y0</c:v>
                </c:pt>
                <c:pt idx="1">
                  <c:v>Y1</c:v>
                </c:pt>
                <c:pt idx="2">
                  <c:v>Y2</c:v>
                </c:pt>
                <c:pt idx="3">
                  <c:v>Y3</c:v>
                </c:pt>
                <c:pt idx="4">
                  <c:v>Y4</c:v>
                </c:pt>
                <c:pt idx="5">
                  <c:v>Y5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100</c:v>
                </c:pt>
                <c:pt idx="1">
                  <c:v>102.49999999999999</c:v>
                </c:pt>
                <c:pt idx="2">
                  <c:v>105.06249999999997</c:v>
                </c:pt>
                <c:pt idx="3">
                  <c:v>107.68906249999996</c:v>
                </c:pt>
                <c:pt idx="4">
                  <c:v>110.38128906249996</c:v>
                </c:pt>
                <c:pt idx="5">
                  <c:v>113.14082128906244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7D-D247-9BDF-36BB622CD0B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Y0</c:v>
                </c:pt>
                <c:pt idx="1">
                  <c:v>Y1</c:v>
                </c:pt>
                <c:pt idx="2">
                  <c:v>Y2</c:v>
                </c:pt>
                <c:pt idx="3">
                  <c:v>Y3</c:v>
                </c:pt>
                <c:pt idx="4">
                  <c:v>Y4</c:v>
                </c:pt>
                <c:pt idx="5">
                  <c:v>Y5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E7D-D247-9BDF-36BB622CD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8426975"/>
        <c:axId val="288427807"/>
      </c:lineChart>
      <c:catAx>
        <c:axId val="288426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+mn-ea"/>
                <a:cs typeface="+mn-cs"/>
              </a:defRPr>
            </a:pPr>
            <a:endParaRPr lang="en-US"/>
          </a:p>
        </c:txPr>
        <c:crossAx val="288427807"/>
        <c:crosses val="autoZero"/>
        <c:auto val="1"/>
        <c:lblAlgn val="ctr"/>
        <c:lblOffset val="100"/>
        <c:noMultiLvlLbl val="0"/>
      </c:catAx>
      <c:valAx>
        <c:axId val="288427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+mn-ea"/>
                <a:cs typeface="+mn-cs"/>
              </a:defRPr>
            </a:pPr>
            <a:endParaRPr lang="en-US"/>
          </a:p>
        </c:txPr>
        <c:crossAx val="288426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7.1214634480431513E-2"/>
          <c:y val="0.86157827500021233"/>
          <c:w val="0.89999998143944182"/>
          <c:h val="0.138421724999787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>
          <a:latin typeface="Montserrat" pitchFamily="2" charset="77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92A65-761B-B44E-99FA-24A09BA68EB4}" type="datetimeFigureOut">
              <a:rPr lang="en-US" smtClean="0"/>
              <a:t>2/21/23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91555-2F2F-0245-82B0-C4FF10AB8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8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s.gov/news.release/cpi.nr0.htm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91555-2F2F-0245-82B0-C4FF10AB8E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34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indent="-742950" hangingPunct="1">
              <a:lnSpc>
                <a:spcPct val="200000"/>
              </a:lnSpc>
              <a:buFontTx/>
              <a:buAutoNum type="arabicPeriod"/>
            </a:pPr>
            <a:r>
              <a:rPr lang="en-US" sz="1200" dirty="0">
                <a:solidFill>
                  <a:srgbClr val="F0F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Risk management burden</a:t>
            </a:r>
          </a:p>
          <a:p>
            <a:pPr marL="742950" indent="-742950" hangingPunct="1">
              <a:lnSpc>
                <a:spcPct val="200000"/>
              </a:lnSpc>
              <a:buFontTx/>
              <a:buAutoNum type="arabicPeriod"/>
            </a:pPr>
            <a:r>
              <a:rPr lang="en-US" sz="1200" dirty="0">
                <a:solidFill>
                  <a:srgbClr val="F0F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Never-ending steep renewals</a:t>
            </a:r>
          </a:p>
          <a:p>
            <a:pPr marL="742950" indent="-742950" hangingPunct="1">
              <a:lnSpc>
                <a:spcPct val="200000"/>
              </a:lnSpc>
              <a:buFontTx/>
              <a:buAutoNum type="arabicPeriod"/>
            </a:pPr>
            <a:r>
              <a:rPr lang="en-US" sz="1200" dirty="0">
                <a:solidFill>
                  <a:srgbClr val="F0F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HR administration capacity</a:t>
            </a:r>
          </a:p>
          <a:p>
            <a:pPr marL="742950" indent="-742950" hangingPunct="1">
              <a:lnSpc>
                <a:spcPct val="200000"/>
              </a:lnSpc>
              <a:buFontTx/>
              <a:buAutoNum type="arabicPeriod"/>
            </a:pPr>
            <a:r>
              <a:rPr lang="en-US" sz="1200" dirty="0">
                <a:solidFill>
                  <a:srgbClr val="F0F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Participation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91555-2F2F-0245-82B0-C4FF10AB8EF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25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indent="-742950" hangingPunct="1">
              <a:lnSpc>
                <a:spcPct val="200000"/>
              </a:lnSpc>
              <a:buFontTx/>
              <a:buAutoNum type="arabicPeriod"/>
            </a:pPr>
            <a:r>
              <a:rPr lang="en-US" sz="1200" dirty="0">
                <a:solidFill>
                  <a:srgbClr val="F0F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Risk management burden</a:t>
            </a:r>
          </a:p>
          <a:p>
            <a:pPr marL="742950" indent="-742950" hangingPunct="1">
              <a:lnSpc>
                <a:spcPct val="200000"/>
              </a:lnSpc>
              <a:buFontTx/>
              <a:buAutoNum type="arabicPeriod"/>
            </a:pPr>
            <a:r>
              <a:rPr lang="en-US" sz="1200" dirty="0">
                <a:solidFill>
                  <a:srgbClr val="F0F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Never-ending steep renewals</a:t>
            </a:r>
          </a:p>
          <a:p>
            <a:pPr marL="742950" indent="-742950" hangingPunct="1">
              <a:lnSpc>
                <a:spcPct val="200000"/>
              </a:lnSpc>
              <a:buFontTx/>
              <a:buAutoNum type="arabicPeriod"/>
            </a:pPr>
            <a:r>
              <a:rPr lang="en-US" sz="1200" dirty="0">
                <a:solidFill>
                  <a:srgbClr val="F0F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HR administration capacity</a:t>
            </a:r>
          </a:p>
          <a:p>
            <a:pPr marL="742950" indent="-742950" hangingPunct="1">
              <a:lnSpc>
                <a:spcPct val="200000"/>
              </a:lnSpc>
              <a:buFontTx/>
              <a:buAutoNum type="arabicPeriod"/>
            </a:pPr>
            <a:r>
              <a:rPr lang="en-US" sz="1200" dirty="0">
                <a:solidFill>
                  <a:srgbClr val="F0F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Participation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91555-2F2F-0245-82B0-C4FF10AB8EF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6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indent="-742950" hangingPunct="1">
              <a:lnSpc>
                <a:spcPct val="200000"/>
              </a:lnSpc>
              <a:buFontTx/>
              <a:buAutoNum type="arabicPeriod"/>
            </a:pPr>
            <a:r>
              <a:rPr lang="en-US" sz="1200" dirty="0">
                <a:solidFill>
                  <a:srgbClr val="F0F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Risk management burden</a:t>
            </a:r>
          </a:p>
          <a:p>
            <a:pPr marL="742950" indent="-742950" hangingPunct="1">
              <a:lnSpc>
                <a:spcPct val="200000"/>
              </a:lnSpc>
              <a:buFontTx/>
              <a:buAutoNum type="arabicPeriod"/>
            </a:pPr>
            <a:r>
              <a:rPr lang="en-US" sz="1200" dirty="0">
                <a:solidFill>
                  <a:srgbClr val="F0F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Never-ending steep renewals</a:t>
            </a:r>
          </a:p>
          <a:p>
            <a:pPr marL="742950" indent="-742950" hangingPunct="1">
              <a:lnSpc>
                <a:spcPct val="200000"/>
              </a:lnSpc>
              <a:buFontTx/>
              <a:buAutoNum type="arabicPeriod"/>
            </a:pPr>
            <a:r>
              <a:rPr lang="en-US" sz="1200" dirty="0">
                <a:solidFill>
                  <a:srgbClr val="F0F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HR administration capacity</a:t>
            </a:r>
          </a:p>
          <a:p>
            <a:pPr marL="742950" indent="-742950" hangingPunct="1">
              <a:lnSpc>
                <a:spcPct val="200000"/>
              </a:lnSpc>
              <a:buFontTx/>
              <a:buAutoNum type="arabicPeriod"/>
            </a:pPr>
            <a:r>
              <a:rPr lang="en-US" sz="1200" dirty="0">
                <a:solidFill>
                  <a:srgbClr val="F0F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Participation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91555-2F2F-0245-82B0-C4FF10AB8EF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15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401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91555-2F2F-0245-82B0-C4FF10AB8EF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77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91555-2F2F-0245-82B0-C4FF10AB8EF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02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A451F-F89B-8B49-9858-73D3F90299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750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91555-2F2F-0245-82B0-C4FF10AB8E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36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Adoption is nationwide but some states having quicker pickup than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A451F-F89B-8B49-9858-73D3F90299D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69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US" b="0" i="0" dirty="0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The current U.S. inflation rate is 6.5%, down from 7.1% in November, according to the latest report from the </a:t>
            </a:r>
            <a:r>
              <a:rPr lang="en-US" b="0" i="0" u="none" strike="noStrike" dirty="0">
                <a:solidFill>
                  <a:srgbClr val="1E1E1E"/>
                </a:solidFill>
                <a:effectLst/>
                <a:latin typeface="inherit"/>
                <a:hlinkClick r:id="rId3"/>
              </a:rPr>
              <a:t>U.S. Bureau of Labor Statistics</a:t>
            </a:r>
            <a:r>
              <a:rPr lang="en-US" b="0" i="0" dirty="0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 fontAlgn="base"/>
            <a:r>
              <a:rPr lang="en-US" b="0" i="0" dirty="0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In June 2022, inflation hit a 40-year high of 9.1%. The next report will come out next month.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91555-2F2F-0245-82B0-C4FF10AB8E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90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333333"/>
                </a:solidFill>
                <a:effectLst/>
                <a:latin typeface="AvenirLTPro-Book"/>
              </a:rPr>
              <a:t> This survey was conducted between mid-November and mid-December 2022, with 1,131 C-suite executives, including 670 CEOs across the globe, responding. Inflation and pandemic were top of mind last year.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91555-2F2F-0245-82B0-C4FF10AB8E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96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Inflation, recession and recruitment and retention are all things that ICHRA can help your client solve for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91555-2F2F-0245-82B0-C4FF10AB8EF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06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Inflation rate went down at end of year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A451F-F89B-8B49-9858-73D3F90299D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249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A451F-F89B-8B49-9858-73D3F90299D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566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A451F-F89B-8B49-9858-73D3F90299D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185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BD9E0F9-03EE-23CA-E881-8195308252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81B3E-8F02-48C3-4CF7-A777E03C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09AC-6036-5648-8530-D1BD355690EE}" type="datetimeFigureOut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685A8-B057-C8FD-3E67-AC4768617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C5A35-8C3A-C56E-E86D-1161668E2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7A44-E99D-1749-9DC6-33E1643765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E496720-0E4E-7A93-988C-8894729E59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053" y="237658"/>
            <a:ext cx="3865493" cy="5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7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1" cy="4346575"/>
          </a:xfrm>
        </p:spPr>
        <p:txBody>
          <a:bodyPr/>
          <a:lstStyle>
            <a:lvl1pPr>
              <a:defRPr>
                <a:latin typeface="Mark Pro" panose="020B0504020201010104" pitchFamily="34" charset="77"/>
              </a:defRPr>
            </a:lvl1pPr>
            <a:lvl2pPr>
              <a:defRPr>
                <a:latin typeface="Mark Pro" panose="020B0504020201010104" pitchFamily="34" charset="77"/>
              </a:defRPr>
            </a:lvl2pPr>
            <a:lvl3pPr>
              <a:defRPr>
                <a:latin typeface="Mark Pro" panose="020B0504020201010104" pitchFamily="34" charset="77"/>
              </a:defRPr>
            </a:lvl3pPr>
            <a:lvl4pPr>
              <a:defRPr>
                <a:latin typeface="Mark Pro" panose="020B0504020201010104" pitchFamily="34" charset="77"/>
              </a:defRPr>
            </a:lvl4pPr>
            <a:lvl5pPr>
              <a:defRPr>
                <a:latin typeface="Mark Pro" panose="020B0504020201010104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B7F78E-8C54-4ED4-92DD-D8CAB80BC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4000" b="0" i="0">
                <a:solidFill>
                  <a:srgbClr val="174235"/>
                </a:solidFill>
                <a:latin typeface="Tiempos Headline Regular" panose="02020503060303060403" pitchFamily="18" charset="77"/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F3D1050C-0A40-4EB2-9FE0-A0617D528D6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248884" y="6423405"/>
            <a:ext cx="277320" cy="256480"/>
          </a:xfrm>
          <a:prstGeom prst="rect">
            <a:avLst/>
          </a:prstGeom>
        </p:spPr>
        <p:txBody>
          <a:bodyPr/>
          <a:lstStyle/>
          <a:p>
            <a:fld id="{A6B6DBC0-6E54-514E-A0F9-65A18C429F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671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3F5CB21F-EE28-B888-2B14-355FECB2FD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424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F80C3-B0FB-68AF-F93F-9457905DC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7C5E1-BA34-B06E-F8C7-FE25A351F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229"/>
            <a:ext cx="2743200" cy="365125"/>
          </a:xfrm>
        </p:spPr>
        <p:txBody>
          <a:bodyPr/>
          <a:lstStyle/>
          <a:p>
            <a:fld id="{A2197A44-E99D-1749-9DC6-33E16437652F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24D75B8-8543-DEFD-4AB4-113EA54BC8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541" y="5973620"/>
            <a:ext cx="2704686" cy="37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5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A2F12743-673B-C5D7-0CFC-47AB402BB4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916D9-FE23-706D-0BA5-918DAB77D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b="0" i="0"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 b="0" i="0">
                <a:solidFill>
                  <a:schemeClr val="bg1"/>
                </a:solidFill>
                <a:latin typeface="Montserrat" pitchFamily="2" charset="77"/>
              </a:defRPr>
            </a:lvl3pPr>
            <a:lvl4pPr>
              <a:defRPr b="0" i="0">
                <a:solidFill>
                  <a:schemeClr val="bg1"/>
                </a:solidFill>
                <a:latin typeface="Montserrat" pitchFamily="2" charset="77"/>
              </a:defRPr>
            </a:lvl4pPr>
            <a:lvl5pPr>
              <a:defRPr b="0" i="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B731EA-B94C-80B2-0B4D-CE5EEE873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42327-97E1-0748-5340-0DE66B3B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7A44-E99D-1749-9DC6-33E16437652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62912A5F-3B05-D7C5-0293-D3FC9AC3C8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542" y="5973620"/>
            <a:ext cx="2704685" cy="37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9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D9033C1-4AC2-245D-4826-D69950987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916D9-FE23-706D-0BA5-918DAB77D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122" y="1835564"/>
            <a:ext cx="3379304" cy="4351338"/>
          </a:xfr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Montserrat" pitchFamily="2" charset="77"/>
              </a:defRPr>
            </a:lvl1pPr>
            <a:lvl2pPr>
              <a:defRPr sz="1800" b="0" i="0">
                <a:solidFill>
                  <a:schemeClr val="tx1"/>
                </a:solidFill>
                <a:latin typeface="Montserrat" pitchFamily="2" charset="77"/>
              </a:defRPr>
            </a:lvl2pPr>
            <a:lvl3pPr>
              <a:defRPr sz="1600" b="0" i="0">
                <a:solidFill>
                  <a:schemeClr val="tx1"/>
                </a:solidFill>
                <a:latin typeface="Montserrat" pitchFamily="2" charset="77"/>
              </a:defRPr>
            </a:lvl3pPr>
            <a:lvl4pPr>
              <a:defRPr sz="1400" b="0" i="0">
                <a:solidFill>
                  <a:schemeClr val="tx1"/>
                </a:solidFill>
                <a:latin typeface="Montserrat" pitchFamily="2" charset="77"/>
              </a:defRPr>
            </a:lvl4pPr>
            <a:lvl5pPr>
              <a:defRPr sz="1200" b="0" i="0">
                <a:solidFill>
                  <a:schemeClr val="tx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B731EA-B94C-80B2-0B4D-CE5EEE873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6348" y="1883792"/>
            <a:ext cx="3379304" cy="4351338"/>
          </a:xfrm>
        </p:spPr>
        <p:txBody>
          <a:bodyPr/>
          <a:lstStyle>
            <a:lvl1pPr>
              <a:defRPr sz="2000" b="0" i="0">
                <a:latin typeface="Montserrat" pitchFamily="2" charset="77"/>
              </a:defRPr>
            </a:lvl1pPr>
            <a:lvl2pPr>
              <a:defRPr sz="1800" b="0" i="0">
                <a:latin typeface="Montserrat" pitchFamily="2" charset="77"/>
              </a:defRPr>
            </a:lvl2pPr>
            <a:lvl3pPr>
              <a:defRPr sz="1600" b="0" i="0">
                <a:latin typeface="Montserrat" pitchFamily="2" charset="77"/>
              </a:defRPr>
            </a:lvl3pPr>
            <a:lvl4pPr>
              <a:defRPr sz="1400" b="0" i="0">
                <a:latin typeface="Montserrat" pitchFamily="2" charset="77"/>
              </a:defRPr>
            </a:lvl4pPr>
            <a:lvl5pPr>
              <a:defRPr sz="1200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42327-97E1-0748-5340-0DE66B3B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7A44-E99D-1749-9DC6-33E1643765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314F605-E085-F1A2-5B98-09CC72202C8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90572" y="1883792"/>
            <a:ext cx="3379304" cy="4351338"/>
          </a:xfrm>
        </p:spPr>
        <p:txBody>
          <a:bodyPr/>
          <a:lstStyle>
            <a:lvl1pPr>
              <a:defRPr sz="2000" b="0" i="0">
                <a:latin typeface="Montserrat" pitchFamily="2" charset="77"/>
              </a:defRPr>
            </a:lvl1pPr>
            <a:lvl2pPr>
              <a:defRPr sz="1800" b="0" i="0">
                <a:latin typeface="Montserrat" pitchFamily="2" charset="77"/>
              </a:defRPr>
            </a:lvl2pPr>
            <a:lvl3pPr>
              <a:defRPr sz="1600" b="0" i="0">
                <a:latin typeface="Montserrat" pitchFamily="2" charset="77"/>
              </a:defRPr>
            </a:lvl3pPr>
            <a:lvl4pPr>
              <a:defRPr sz="1400" b="0" i="0">
                <a:latin typeface="Montserrat" pitchFamily="2" charset="77"/>
              </a:defRPr>
            </a:lvl4pPr>
            <a:lvl5pPr>
              <a:defRPr sz="1200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A2F68CA-E125-4948-DA66-86D0CD5813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541" y="5973620"/>
            <a:ext cx="2704686" cy="37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7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99544410-CB2A-6ABE-A38F-016A1458A4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48479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CC19A9-7048-5EB3-D6FC-9CB3855DF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ontserrat Medium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1A2AF5-6AC9-9E64-2F62-D194CC38C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09C31-5839-5373-60F8-B0A018735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714156"/>
            <a:ext cx="2743200" cy="365125"/>
          </a:xfrm>
        </p:spPr>
        <p:txBody>
          <a:bodyPr/>
          <a:lstStyle/>
          <a:p>
            <a:fld id="{A2197A44-E99D-1749-9DC6-33E16437652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1F71883-1805-BAD1-A2B7-16907770D7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541" y="5973620"/>
            <a:ext cx="2704686" cy="37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39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49197EE8-7CBC-3E2C-B9E5-59E23920C1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43E17E-D72D-4720-6E1C-2064CF87B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7A44-E99D-1749-9DC6-33E164376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5D62981-A3F8-C6E4-BC2A-B7107D49E9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987550"/>
            <a:ext cx="10515600" cy="4641850"/>
          </a:xfrm>
        </p:spPr>
        <p:txBody>
          <a:bodyPr/>
          <a:lstStyle>
            <a:lvl1pPr>
              <a:defRPr b="0" i="0">
                <a:latin typeface="Montserrat Medium" pitchFamily="2" charset="77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F1CBECF-57F2-FFA0-92F9-48F601EDF5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541" y="5973620"/>
            <a:ext cx="2704686" cy="37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78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8">
            <a:extLst>
              <a:ext uri="{FF2B5EF4-FFF2-40B4-BE49-F238E27FC236}">
                <a16:creationId xmlns:a16="http://schemas.microsoft.com/office/drawing/2014/main" id="{F8388142-CEFC-4B93-9A3C-53E8C3DD8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0612" y="6524784"/>
            <a:ext cx="359394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88888"/>
                </a:solidFill>
              </a:defRPr>
            </a:lvl1pPr>
          </a:lstStyle>
          <a:p>
            <a:fld id="{D4DE26CF-B10B-4C30-BBDE-38EB8E769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33741A-CAF5-A2F1-759F-FD5DC70A99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0702" y="478529"/>
            <a:ext cx="10123098" cy="67202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6"/>
                </a:solidFill>
                <a:latin typeface="Tiempos Headline Regular" panose="02020503060303060403" pitchFamily="18" charset="77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13290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1" cy="4346575"/>
          </a:xfrm>
        </p:spPr>
        <p:txBody>
          <a:bodyPr/>
          <a:lstStyle>
            <a:lvl1pPr>
              <a:defRPr>
                <a:latin typeface="Mark Pro" panose="020B0504020201010104" pitchFamily="34" charset="77"/>
              </a:defRPr>
            </a:lvl1pPr>
            <a:lvl2pPr>
              <a:defRPr>
                <a:latin typeface="Mark Pro" panose="020B0504020201010104" pitchFamily="34" charset="77"/>
              </a:defRPr>
            </a:lvl2pPr>
            <a:lvl3pPr>
              <a:defRPr>
                <a:latin typeface="Mark Pro" panose="020B0504020201010104" pitchFamily="34" charset="77"/>
              </a:defRPr>
            </a:lvl3pPr>
            <a:lvl4pPr>
              <a:defRPr>
                <a:latin typeface="Mark Pro" panose="020B0504020201010104" pitchFamily="34" charset="77"/>
              </a:defRPr>
            </a:lvl4pPr>
            <a:lvl5pPr>
              <a:defRPr>
                <a:latin typeface="Mark Pro" panose="020B0504020201010104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B7F78E-8C54-4ED4-92DD-D8CAB80BC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4000" b="0" i="0">
                <a:solidFill>
                  <a:srgbClr val="174235"/>
                </a:solidFill>
                <a:latin typeface="Tiempos Headline Regular" panose="02020503060303060403" pitchFamily="18" charset="77"/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F3D1050C-0A40-4EB2-9FE0-A0617D528D6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248884" y="6423405"/>
            <a:ext cx="277320" cy="256480"/>
          </a:xfrm>
          <a:prstGeom prst="rect">
            <a:avLst/>
          </a:prstGeom>
        </p:spPr>
        <p:txBody>
          <a:bodyPr/>
          <a:lstStyle/>
          <a:p>
            <a:fld id="{A6B6DBC0-6E54-514E-A0F9-65A18C429F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374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CC8C8-C878-44FF-B687-06946756D6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4405" y="210106"/>
            <a:ext cx="10501444" cy="1040978"/>
          </a:xfrm>
        </p:spPr>
        <p:txBody>
          <a:bodyPr/>
          <a:lstStyle>
            <a:lvl1pPr algn="l">
              <a:defRPr>
                <a:latin typeface="Tiempos Headline Regular" panose="02020503060303060403" pitchFamily="18" charset="77"/>
              </a:defRPr>
            </a:lvl1pPr>
          </a:lstStyle>
          <a:p>
            <a:r>
              <a:rPr kumimoji="0" lang="en-US" sz="3000" b="0" i="0" u="none" strike="noStrike" kern="0" cap="none" spc="-120" normalizeH="0" baseline="0" noProof="0" dirty="0">
                <a:ln>
                  <a:noFill/>
                </a:ln>
                <a:solidFill>
                  <a:srgbClr val="262635"/>
                </a:solidFill>
                <a:effectLst/>
                <a:uLnTx/>
                <a:uFillTx/>
                <a:latin typeface="Muli SemiBold"/>
                <a:sym typeface="Muli SemiBold"/>
              </a:rPr>
              <a:t>Title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91BCCD-D90B-43B8-B5E1-F2683EAE1C2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9422" y="1648326"/>
            <a:ext cx="11013156" cy="4692316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Mark Pro" panose="020B0504020201010104" pitchFamily="34" charset="77"/>
              </a:defRPr>
            </a:lvl1pPr>
            <a:lvl2pPr>
              <a:defRPr sz="1400">
                <a:latin typeface="Mark Pro" panose="020B0504020201010104" pitchFamily="34" charset="77"/>
              </a:defRPr>
            </a:lvl2pPr>
            <a:lvl3pPr>
              <a:defRPr sz="1400">
                <a:latin typeface="Mark Pro" panose="020B0504020201010104" pitchFamily="34" charset="77"/>
              </a:defRPr>
            </a:lvl3pPr>
            <a:lvl4pPr>
              <a:defRPr sz="1400">
                <a:latin typeface="Mark Pro" panose="020B0504020201010104" pitchFamily="34" charset="77"/>
              </a:defRPr>
            </a:lvl4pPr>
            <a:lvl5pPr>
              <a:defRPr sz="1400">
                <a:latin typeface="Mark Pro" panose="020B0504020201010104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18">
            <a:extLst>
              <a:ext uri="{FF2B5EF4-FFF2-40B4-BE49-F238E27FC236}">
                <a16:creationId xmlns:a16="http://schemas.microsoft.com/office/drawing/2014/main" id="{0883104D-92AC-44FB-A1EE-BD97B6845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0612" y="6524784"/>
            <a:ext cx="359394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88888"/>
                </a:solidFill>
              </a:defRPr>
            </a:lvl1pPr>
          </a:lstStyle>
          <a:p>
            <a:fld id="{D4DE26CF-B10B-4C30-BBDE-38EB8E769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672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9AE4A2-89E5-247B-FBFB-27CB949E6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E33F2-2945-47E1-1974-BB8F7B39E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62951-A1C2-E7C9-4D79-63269C1F14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009AC-6036-5648-8530-D1BD355690EE}" type="datetimeFigureOut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E55F2-29E0-1285-3537-2FF6D20E1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7897D-A33A-E36A-08B0-FE08DFC76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97A44-E99D-1749-9DC6-33E164376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6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57" r:id="rId5"/>
    <p:sldLayoutId id="2147483654" r:id="rId6"/>
    <p:sldLayoutId id="2147483661" r:id="rId7"/>
    <p:sldLayoutId id="2147483662" r:id="rId8"/>
    <p:sldLayoutId id="2147483663" r:id="rId9"/>
    <p:sldLayoutId id="214748366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racouncil.wildapricot.org/resources/Documents/2022_HRAC_Data_FullReport_Final.pdf" TargetMode="Externa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hyperlink" Target="https://hracouncil.wildapricot.org/resources/Documents/2022_HRAC_Data_FullReport_Final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ference-board.org/topics/c-suite-outlook/driving-growth-and-mitigating-risk-amid-extreme-volatilit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ference-board.org/topics/c-suite-outlook/driving-growth-and-mitigating-risk-amid-extreme-volatilit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hyperlink" Target="https://hracouncil.wildapricot.org/resources/Documents/2022_HRAC_Data_FullReport_Final.pdf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hyperlink" Target="https://hracouncil.wildapricot.org/resources/Documents/2022_HRAC_Data_FullReport_Final.pdf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svg"/><Relationship Id="rId5" Type="http://schemas.openxmlformats.org/officeDocument/2006/relationships/image" Target="../media/image78.png"/><Relationship Id="rId4" Type="http://schemas.openxmlformats.org/officeDocument/2006/relationships/image" Target="../media/image77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5" Type="http://schemas.openxmlformats.org/officeDocument/2006/relationships/image" Target="../media/image40.pn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Relationship Id="rId1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E0C82-E4F8-C5B6-EF40-995D08BF2BD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252602" y="1217847"/>
            <a:ext cx="9711847" cy="23876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ICHRA: </a:t>
            </a:r>
            <a:b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The Recession-Proof Benefit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EEB4D1-FDDF-41F5-DD0F-A3D1C937F4D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36526" y="3307393"/>
            <a:ext cx="9144000" cy="442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latin typeface="Montserrat" pitchFamily="2" charset="77"/>
              </a:rPr>
              <a:t>February 22, 2023</a:t>
            </a:r>
          </a:p>
        </p:txBody>
      </p:sp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74E61DA7-0B7C-375F-7816-91854FFE28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233411"/>
            <a:ext cx="1828800" cy="1828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4F8DBE20-0D27-242E-FE26-F698861502AC}"/>
              </a:ext>
            </a:extLst>
          </p:cNvPr>
          <p:cNvSpPr txBox="1">
            <a:spLocks/>
          </p:cNvSpPr>
          <p:nvPr/>
        </p:nvSpPr>
        <p:spPr>
          <a:xfrm>
            <a:off x="6259286" y="4723268"/>
            <a:ext cx="2775857" cy="13389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Montserrat" pitchFamily="2" charset="77"/>
              </a:rPr>
              <a:t>Presented by: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Montserrat" pitchFamily="2" charset="77"/>
              </a:rPr>
              <a:t>Kyle Estep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Montserrat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Montserrat" pitchFamily="2" charset="77"/>
              </a:rPr>
              <a:t>Take Command</a:t>
            </a:r>
          </a:p>
        </p:txBody>
      </p:sp>
    </p:spTree>
    <p:extLst>
      <p:ext uri="{BB962C8B-B14F-4D97-AF65-F5344CB8AC3E}">
        <p14:creationId xmlns:p14="http://schemas.microsoft.com/office/powerpoint/2010/main" val="4197921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39CB7-FFB7-161F-94E9-19452CB398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6"/>
            <a:ext cx="10515600" cy="759536"/>
          </a:xfrm>
        </p:spPr>
        <p:txBody>
          <a:bodyPr>
            <a:normAutofit/>
          </a:bodyPr>
          <a:lstStyle/>
          <a:p>
            <a:r>
              <a:rPr lang="en-US" sz="4000" dirty="0">
                <a:cs typeface="Angsana New" panose="02020603050405020304" pitchFamily="18" charset="-34"/>
              </a:rPr>
              <a:t>HRA Council Data</a:t>
            </a:r>
            <a:endParaRPr lang="en-US" sz="4000" dirty="0">
              <a:latin typeface="Montserrat Medium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2837A-A154-A659-01D9-7AB1C380B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707" y="2716332"/>
            <a:ext cx="3761508" cy="108209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ICHRA adoption by U.S. employers has more than tripled from 2020 to 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6CE246-9EC5-6BD3-2987-837BD0B80361}"/>
              </a:ext>
            </a:extLst>
          </p:cNvPr>
          <p:cNvSpPr txBox="1"/>
          <p:nvPr/>
        </p:nvSpPr>
        <p:spPr>
          <a:xfrm>
            <a:off x="1499707" y="5047413"/>
            <a:ext cx="9192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i="1" dirty="0">
                <a:latin typeface="Montserrat" pitchFamily="2" charset="77"/>
              </a:rPr>
              <a:t>The HRA Council is an industry coalition focused on education &amp; awareness of HRAs. </a:t>
            </a:r>
          </a:p>
          <a:p>
            <a:pPr lvl="0" algn="ctr"/>
            <a:r>
              <a:rPr lang="en-US" sz="1600" i="1" dirty="0">
                <a:latin typeface="Montserrat" pitchFamily="2" charset="77"/>
              </a:rPr>
              <a:t>Visit </a:t>
            </a:r>
            <a:r>
              <a:rPr lang="en-US" sz="1600" i="1" dirty="0" err="1">
                <a:latin typeface="Montserrat" pitchFamily="2" charset="77"/>
              </a:rPr>
              <a:t>www.HRACouncil.org</a:t>
            </a:r>
            <a:r>
              <a:rPr lang="en-US" sz="1600" i="1" dirty="0">
                <a:latin typeface="Montserrat" pitchFamily="2" charset="77"/>
              </a:rPr>
              <a:t> to learn more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795B98-F0A8-BF5A-575E-D87D51DDB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794" y="1808653"/>
            <a:ext cx="4868012" cy="2847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reating a Vibrant HRA Market Logo">
            <a:extLst>
              <a:ext uri="{FF2B5EF4-FFF2-40B4-BE49-F238E27FC236}">
                <a16:creationId xmlns:a16="http://schemas.microsoft.com/office/drawing/2014/main" id="{C1F1BCBB-6C36-5075-D851-FB2A797D3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130" y="300996"/>
            <a:ext cx="1585350" cy="44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FE72ED-650F-3B62-CDA0-5A3A931E2DCC}"/>
              </a:ext>
            </a:extLst>
          </p:cNvPr>
          <p:cNvSpPr txBox="1"/>
          <p:nvPr/>
        </p:nvSpPr>
        <p:spPr>
          <a:xfrm>
            <a:off x="4971679" y="6230689"/>
            <a:ext cx="7016801" cy="2308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</a:rPr>
              <a:t>Source: Link to Report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https://hracouncil.wildapricot.org/resources/Documents/2022_HRAC_Data_FullReport_Final.pdf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7419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39CB7-FFB7-161F-94E9-19452CB398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6"/>
            <a:ext cx="10515600" cy="759536"/>
          </a:xfrm>
        </p:spPr>
        <p:txBody>
          <a:bodyPr>
            <a:normAutofit/>
          </a:bodyPr>
          <a:lstStyle/>
          <a:p>
            <a:r>
              <a:rPr lang="en-US" sz="4000" dirty="0">
                <a:cs typeface="Angsana New" panose="02020603050405020304" pitchFamily="18" charset="-34"/>
              </a:rPr>
              <a:t>HRA Council Data</a:t>
            </a:r>
            <a:endParaRPr lang="en-US" sz="4000" dirty="0">
              <a:latin typeface="Montserrat Medium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2837A-A154-A659-01D9-7AB1C380B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171" y="1601755"/>
            <a:ext cx="3761508" cy="284715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More than 90% of employers in survey had 20 or fewer employees.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Council Members report that up to 85% of their small employer clients are new to offering health benefits.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6CE246-9EC5-6BD3-2987-837BD0B80361}"/>
              </a:ext>
            </a:extLst>
          </p:cNvPr>
          <p:cNvSpPr txBox="1"/>
          <p:nvPr/>
        </p:nvSpPr>
        <p:spPr>
          <a:xfrm>
            <a:off x="1499707" y="5047413"/>
            <a:ext cx="9192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i="1" dirty="0">
                <a:latin typeface="Montserrat" pitchFamily="2" charset="77"/>
              </a:rPr>
              <a:t>The HRA Council is an industry coalition focused on education &amp; awareness of HRAs. </a:t>
            </a:r>
          </a:p>
          <a:p>
            <a:pPr lvl="0" algn="ctr"/>
            <a:r>
              <a:rPr lang="en-US" sz="1600" i="1" dirty="0">
                <a:latin typeface="Montserrat" pitchFamily="2" charset="77"/>
              </a:rPr>
              <a:t>Visit </a:t>
            </a:r>
            <a:r>
              <a:rPr lang="en-US" sz="1600" i="1" dirty="0" err="1">
                <a:latin typeface="Montserrat" pitchFamily="2" charset="77"/>
              </a:rPr>
              <a:t>www.HRACouncil.org</a:t>
            </a:r>
            <a:r>
              <a:rPr lang="en-US" sz="1600" i="1" dirty="0">
                <a:latin typeface="Montserrat" pitchFamily="2" charset="77"/>
              </a:rPr>
              <a:t> to learn more</a:t>
            </a:r>
          </a:p>
        </p:txBody>
      </p:sp>
      <p:pic>
        <p:nvPicPr>
          <p:cNvPr id="5" name="Picture 2" descr="Creating a Vibrant HRA Market Logo">
            <a:extLst>
              <a:ext uri="{FF2B5EF4-FFF2-40B4-BE49-F238E27FC236}">
                <a16:creationId xmlns:a16="http://schemas.microsoft.com/office/drawing/2014/main" id="{C1F1BCBB-6C36-5075-D851-FB2A797D3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130" y="300996"/>
            <a:ext cx="1585350" cy="44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FE72ED-650F-3B62-CDA0-5A3A931E2DCC}"/>
              </a:ext>
            </a:extLst>
          </p:cNvPr>
          <p:cNvSpPr txBox="1"/>
          <p:nvPr/>
        </p:nvSpPr>
        <p:spPr>
          <a:xfrm>
            <a:off x="4971679" y="6230689"/>
            <a:ext cx="7016801" cy="2308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</a:rPr>
              <a:t>Source: Link to Report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https://hracouncil.wildapricot.org/resources/Documents/2022_HRAC_Data_FullReport_Final.pdf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921007-6B28-36D3-B5B0-ADA9058B4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544" y="1706849"/>
            <a:ext cx="5258256" cy="25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59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9716333-6F93-10DE-9CDA-52AEC1405DE2}"/>
              </a:ext>
            </a:extLst>
          </p:cNvPr>
          <p:cNvSpPr txBox="1">
            <a:spLocks/>
          </p:cNvSpPr>
          <p:nvPr/>
        </p:nvSpPr>
        <p:spPr>
          <a:xfrm>
            <a:off x="838205" y="294655"/>
            <a:ext cx="11353795" cy="759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cs typeface="Angsana New" panose="02020603050405020304" pitchFamily="18" charset="-34"/>
              </a:rPr>
              <a:t>We see ICHRA adoption in 3 primary market segments</a:t>
            </a:r>
            <a:endParaRPr lang="en-US" sz="4000" dirty="0">
              <a:latin typeface="Montserrat Medium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A6DDD7-95BE-F080-2EB5-26574E0C0F6E}"/>
              </a:ext>
            </a:extLst>
          </p:cNvPr>
          <p:cNvSpPr/>
          <p:nvPr/>
        </p:nvSpPr>
        <p:spPr>
          <a:xfrm>
            <a:off x="7234912" y="2642553"/>
            <a:ext cx="3229633" cy="1591403"/>
          </a:xfrm>
          <a:prstGeom prst="rect">
            <a:avLst/>
          </a:prstGeom>
          <a:pattFill prst="dkUpDiag">
            <a:fgClr>
              <a:srgbClr val="CCE0D8"/>
            </a:fgClr>
            <a:bgClr>
              <a:schemeClr val="bg1"/>
            </a:bgClr>
          </a:patt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defTabSz="914400">
              <a:lnSpc>
                <a:spcPct val="100000"/>
              </a:lnSpc>
              <a:defRPr/>
            </a:pPr>
            <a:endParaRPr lang="en-US" sz="1800" kern="1200" dirty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5C3606-286B-AB7A-7322-53EB0AD9B76F}"/>
              </a:ext>
            </a:extLst>
          </p:cNvPr>
          <p:cNvSpPr/>
          <p:nvPr/>
        </p:nvSpPr>
        <p:spPr>
          <a:xfrm>
            <a:off x="4009894" y="1740900"/>
            <a:ext cx="3230491" cy="2525014"/>
          </a:xfrm>
          <a:prstGeom prst="rect">
            <a:avLst/>
          </a:prstGeom>
          <a:solidFill>
            <a:srgbClr val="C8AD0E">
              <a:alpha val="49804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defTabSz="914400">
              <a:lnSpc>
                <a:spcPct val="100000"/>
              </a:lnSpc>
              <a:defRPr/>
            </a:pPr>
            <a:endParaRPr lang="en-US" sz="1800" kern="1200" dirty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DFB0953-496D-870A-F999-6A3FD0A6E50B}"/>
              </a:ext>
            </a:extLst>
          </p:cNvPr>
          <p:cNvCxnSpPr/>
          <p:nvPr/>
        </p:nvCxnSpPr>
        <p:spPr>
          <a:xfrm>
            <a:off x="1860517" y="5406623"/>
            <a:ext cx="8921415" cy="0"/>
          </a:xfrm>
          <a:prstGeom prst="straightConnector1">
            <a:avLst/>
          </a:prstGeom>
          <a:noFill/>
          <a:ln w="762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F7DBD1E-8397-2B85-C129-B61F1997BA5C}"/>
              </a:ext>
            </a:extLst>
          </p:cNvPr>
          <p:cNvCxnSpPr>
            <a:cxnSpLocks/>
          </p:cNvCxnSpPr>
          <p:nvPr/>
        </p:nvCxnSpPr>
        <p:spPr>
          <a:xfrm flipV="1">
            <a:off x="1860516" y="1185390"/>
            <a:ext cx="0" cy="4259642"/>
          </a:xfrm>
          <a:prstGeom prst="straightConnector1">
            <a:avLst/>
          </a:prstGeom>
          <a:noFill/>
          <a:ln w="762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6F15FA-3753-6753-0855-66778D144CA7}"/>
              </a:ext>
            </a:extLst>
          </p:cNvPr>
          <p:cNvCxnSpPr>
            <a:cxnSpLocks/>
          </p:cNvCxnSpPr>
          <p:nvPr/>
        </p:nvCxnSpPr>
        <p:spPr>
          <a:xfrm>
            <a:off x="1337509" y="3444564"/>
            <a:ext cx="9516982" cy="0"/>
          </a:xfrm>
          <a:prstGeom prst="line">
            <a:avLst/>
          </a:prstGeom>
          <a:noFill/>
          <a:ln w="28575" cap="flat">
            <a:solidFill>
              <a:schemeClr val="tx2"/>
            </a:solidFill>
            <a:prstDash val="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1CF431B-5180-7488-C035-CCB99BDC0530}"/>
              </a:ext>
            </a:extLst>
          </p:cNvPr>
          <p:cNvCxnSpPr>
            <a:cxnSpLocks/>
          </p:cNvCxnSpPr>
          <p:nvPr/>
        </p:nvCxnSpPr>
        <p:spPr>
          <a:xfrm>
            <a:off x="4009893" y="1405964"/>
            <a:ext cx="0" cy="4205196"/>
          </a:xfrm>
          <a:prstGeom prst="line">
            <a:avLst/>
          </a:prstGeom>
          <a:noFill/>
          <a:ln w="28575" cap="flat">
            <a:solidFill>
              <a:schemeClr val="tx2"/>
            </a:solidFill>
            <a:prstDash val="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EEAA88-2486-1D9A-9DAE-E2A59D684714}"/>
              </a:ext>
            </a:extLst>
          </p:cNvPr>
          <p:cNvCxnSpPr>
            <a:cxnSpLocks/>
          </p:cNvCxnSpPr>
          <p:nvPr/>
        </p:nvCxnSpPr>
        <p:spPr>
          <a:xfrm>
            <a:off x="7230345" y="1405964"/>
            <a:ext cx="0" cy="4205197"/>
          </a:xfrm>
          <a:prstGeom prst="line">
            <a:avLst/>
          </a:prstGeom>
          <a:noFill/>
          <a:ln w="28575" cap="flat">
            <a:solidFill>
              <a:schemeClr val="tx2"/>
            </a:solidFill>
            <a:prstDash val="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EC889D0-118F-3E30-5EAF-BADC32FA5B22}"/>
              </a:ext>
            </a:extLst>
          </p:cNvPr>
          <p:cNvSpPr/>
          <p:nvPr/>
        </p:nvSpPr>
        <p:spPr>
          <a:xfrm>
            <a:off x="1896724" y="1430255"/>
            <a:ext cx="832138" cy="2832297"/>
          </a:xfrm>
          <a:prstGeom prst="rect">
            <a:avLst/>
          </a:prstGeom>
          <a:solidFill>
            <a:schemeClr val="accent2">
              <a:alpha val="50196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defTabSz="914400">
              <a:lnSpc>
                <a:spcPct val="100000"/>
              </a:lnSpc>
              <a:defRPr/>
            </a:pPr>
            <a:endParaRPr lang="en-US" sz="1800" kern="1200" dirty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547C94-3FB2-5C1D-9140-F48DEF9E1069}"/>
              </a:ext>
            </a:extLst>
          </p:cNvPr>
          <p:cNvSpPr txBox="1"/>
          <p:nvPr/>
        </p:nvSpPr>
        <p:spPr>
          <a:xfrm>
            <a:off x="634905" y="1405805"/>
            <a:ext cx="1058217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defTabSz="914400">
              <a:lnSpc>
                <a:spcPct val="100000"/>
              </a:lnSpc>
              <a:defRPr/>
            </a:pPr>
            <a:r>
              <a:rPr lang="en-US" sz="1400" b="1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 pitchFamily="2" charset="77"/>
                <a:cs typeface="Calibri"/>
                <a:sym typeface="Calibri"/>
              </a:rPr>
              <a:t>Employee Income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27E796-F811-01D4-3DE4-595815999820}"/>
              </a:ext>
            </a:extLst>
          </p:cNvPr>
          <p:cNvSpPr txBox="1"/>
          <p:nvPr/>
        </p:nvSpPr>
        <p:spPr>
          <a:xfrm>
            <a:off x="10135701" y="5535732"/>
            <a:ext cx="1058217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defTabSz="914400">
              <a:lnSpc>
                <a:spcPct val="100000"/>
              </a:lnSpc>
              <a:defRPr/>
            </a:pPr>
            <a:r>
              <a:rPr lang="en-US" sz="1400" b="1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 pitchFamily="2" charset="77"/>
                <a:cs typeface="Calibri"/>
                <a:sym typeface="Calibri"/>
              </a:rPr>
              <a:t>Employer Size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D26437-C8AD-BE4E-EF4C-A5FE04C8E736}"/>
              </a:ext>
            </a:extLst>
          </p:cNvPr>
          <p:cNvSpPr txBox="1"/>
          <p:nvPr/>
        </p:nvSpPr>
        <p:spPr>
          <a:xfrm>
            <a:off x="634905" y="2729131"/>
            <a:ext cx="1058217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defTabSz="914400">
              <a:lnSpc>
                <a:spcPct val="100000"/>
              </a:lnSpc>
              <a:defRPr/>
            </a:pPr>
            <a:r>
              <a:rPr lang="en-US" sz="1400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 pitchFamily="2" charset="77"/>
                <a:cs typeface="Calibri"/>
                <a:sym typeface="Calibri"/>
              </a:rPr>
              <a:t>$$$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0080E0-4D39-8D3D-CD37-1A93C87BDFE8}"/>
              </a:ext>
            </a:extLst>
          </p:cNvPr>
          <p:cNvSpPr txBox="1"/>
          <p:nvPr/>
        </p:nvSpPr>
        <p:spPr>
          <a:xfrm>
            <a:off x="634905" y="4049902"/>
            <a:ext cx="1058217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defTabSz="914400">
              <a:lnSpc>
                <a:spcPct val="100000"/>
              </a:lnSpc>
              <a:defRPr/>
            </a:pPr>
            <a:r>
              <a:rPr lang="en-US" sz="1400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 pitchFamily="2" charset="77"/>
                <a:cs typeface="Calibri"/>
                <a:sym typeface="Calibri"/>
              </a:rPr>
              <a:t>$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C68270-9906-54CE-B134-4ABA67EC58DE}"/>
              </a:ext>
            </a:extLst>
          </p:cNvPr>
          <p:cNvSpPr txBox="1"/>
          <p:nvPr/>
        </p:nvSpPr>
        <p:spPr>
          <a:xfrm>
            <a:off x="1685903" y="5528030"/>
            <a:ext cx="2166856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defTabSz="914400">
              <a:lnSpc>
                <a:spcPct val="100000"/>
              </a:lnSpc>
              <a:defRPr/>
            </a:pPr>
            <a:r>
              <a:rPr lang="en-US" sz="1400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 pitchFamily="2" charset="77"/>
                <a:cs typeface="Calibri"/>
                <a:sym typeface="Calibri"/>
              </a:rPr>
              <a:t>Small Groups (Community Rated)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40B327-8E22-B31E-C341-137EDC090053}"/>
              </a:ext>
            </a:extLst>
          </p:cNvPr>
          <p:cNvSpPr txBox="1"/>
          <p:nvPr/>
        </p:nvSpPr>
        <p:spPr>
          <a:xfrm>
            <a:off x="7430902" y="5528030"/>
            <a:ext cx="2475264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defTabSz="914400">
              <a:lnSpc>
                <a:spcPct val="100000"/>
              </a:lnSpc>
              <a:defRPr/>
            </a:pPr>
            <a:r>
              <a:rPr lang="en-US" sz="1400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 pitchFamily="2" charset="77"/>
                <a:cs typeface="Calibri"/>
                <a:sym typeface="Calibri"/>
              </a:rPr>
              <a:t>Enterprise</a:t>
            </a:r>
            <a:br>
              <a:rPr lang="en-US" sz="1400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 pitchFamily="2" charset="77"/>
                <a:cs typeface="Calibri"/>
                <a:sym typeface="Calibri"/>
              </a:rPr>
            </a:br>
            <a:r>
              <a:rPr lang="en-US" sz="1400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 pitchFamily="2" charset="77"/>
                <a:cs typeface="Calibri"/>
                <a:sym typeface="Calibri"/>
              </a:rPr>
              <a:t>(Self-Insured)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47AB9E-A208-8B77-6DE0-197E74BDE888}"/>
              </a:ext>
            </a:extLst>
          </p:cNvPr>
          <p:cNvSpPr txBox="1"/>
          <p:nvPr/>
        </p:nvSpPr>
        <p:spPr>
          <a:xfrm>
            <a:off x="3817651" y="5528030"/>
            <a:ext cx="3226647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defTabSz="914400">
              <a:lnSpc>
                <a:spcPct val="100000"/>
              </a:lnSpc>
              <a:defRPr/>
            </a:pPr>
            <a:r>
              <a:rPr lang="en-US" sz="1400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 pitchFamily="2" charset="77"/>
                <a:cs typeface="Calibri"/>
                <a:sym typeface="Calibri"/>
              </a:rPr>
              <a:t>Mid-Market</a:t>
            </a:r>
            <a:br>
              <a:rPr lang="en-US" sz="1400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 pitchFamily="2" charset="77"/>
                <a:cs typeface="Calibri"/>
                <a:sym typeface="Calibri"/>
              </a:rPr>
            </a:br>
            <a:r>
              <a:rPr lang="en-US" sz="1400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 pitchFamily="2" charset="77"/>
                <a:cs typeface="Calibri"/>
                <a:sym typeface="Calibri"/>
              </a:rPr>
              <a:t>(Employer Rated)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BB1D1B-997F-D196-1F6F-95FBB47FBA83}"/>
              </a:ext>
            </a:extLst>
          </p:cNvPr>
          <p:cNvSpPr txBox="1"/>
          <p:nvPr/>
        </p:nvSpPr>
        <p:spPr>
          <a:xfrm>
            <a:off x="3554167" y="5646975"/>
            <a:ext cx="684365" cy="246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defTabSz="914400">
              <a:lnSpc>
                <a:spcPct val="100000"/>
              </a:lnSpc>
              <a:defRPr/>
            </a:pPr>
            <a:r>
              <a:rPr lang="en-US" sz="1000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 pitchFamily="2" charset="77"/>
                <a:cs typeface="Calibri"/>
                <a:sym typeface="Calibri"/>
              </a:rPr>
              <a:t>50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AFD416-B59B-0324-969F-960F5AEBA0AD}"/>
              </a:ext>
            </a:extLst>
          </p:cNvPr>
          <p:cNvSpPr txBox="1"/>
          <p:nvPr/>
        </p:nvSpPr>
        <p:spPr>
          <a:xfrm>
            <a:off x="6618171" y="5646974"/>
            <a:ext cx="995755" cy="246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defTabSz="914400">
              <a:lnSpc>
                <a:spcPct val="100000"/>
              </a:lnSpc>
              <a:defRPr/>
            </a:pPr>
            <a:r>
              <a:rPr lang="en-US" sz="1000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 pitchFamily="2" charset="77"/>
                <a:cs typeface="Calibri"/>
                <a:sym typeface="Calibri"/>
              </a:rPr>
              <a:t>~1,000</a:t>
            </a:r>
          </a:p>
        </p:txBody>
      </p:sp>
      <p:sp>
        <p:nvSpPr>
          <p:cNvPr id="21" name="Speech Bubble: Rectangle with Corners Rounded 19">
            <a:extLst>
              <a:ext uri="{FF2B5EF4-FFF2-40B4-BE49-F238E27FC236}">
                <a16:creationId xmlns:a16="http://schemas.microsoft.com/office/drawing/2014/main" id="{14B5939D-004E-1048-58F7-7F68E0A3D1C8}"/>
              </a:ext>
            </a:extLst>
          </p:cNvPr>
          <p:cNvSpPr/>
          <p:nvPr/>
        </p:nvSpPr>
        <p:spPr>
          <a:xfrm>
            <a:off x="5382649" y="1154897"/>
            <a:ext cx="3307691" cy="817241"/>
          </a:xfrm>
          <a:prstGeom prst="wedgeRoundRectCallout">
            <a:avLst>
              <a:gd name="adj1" fmla="val -41203"/>
              <a:gd name="adj2" fmla="val 94537"/>
              <a:gd name="adj3" fmla="val 16667"/>
            </a:avLst>
          </a:prstGeom>
          <a:solidFill>
            <a:schemeClr val="accent4">
              <a:lumMod val="7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 defTabSz="914400">
              <a:lnSpc>
                <a:spcPct val="100000"/>
              </a:lnSpc>
              <a:defRPr/>
            </a:pPr>
            <a:r>
              <a:rPr lang="en-US" sz="1050" b="1" kern="1200" dirty="0">
                <a:solidFill>
                  <a:srgbClr val="F7F7F7"/>
                </a:solidFill>
                <a:latin typeface="Montserrat" pitchFamily="2" charset="77"/>
                <a:cs typeface="Calibri"/>
                <a:sym typeface="Calibri"/>
              </a:rPr>
              <a:t>Mid-Market Employers:</a:t>
            </a:r>
            <a:br>
              <a:rPr lang="en-US" sz="1050" kern="1200" dirty="0">
                <a:solidFill>
                  <a:srgbClr val="F7F7F7"/>
                </a:solidFill>
                <a:latin typeface="Montserrat" pitchFamily="2" charset="77"/>
                <a:cs typeface="Calibri"/>
                <a:sym typeface="Calibri"/>
              </a:rPr>
            </a:br>
            <a:r>
              <a:rPr lang="en-US" sz="1050" kern="1200" dirty="0">
                <a:solidFill>
                  <a:srgbClr val="F7F7F7"/>
                </a:solidFill>
                <a:latin typeface="Montserrat" pitchFamily="2" charset="77"/>
                <a:cs typeface="Calibri"/>
                <a:sym typeface="Calibri"/>
              </a:rPr>
              <a:t>3M firms; 45M employees</a:t>
            </a:r>
          </a:p>
          <a:p>
            <a:pPr algn="ctr" defTabSz="914400">
              <a:lnSpc>
                <a:spcPct val="100000"/>
              </a:lnSpc>
              <a:defRPr/>
            </a:pPr>
            <a:r>
              <a:rPr lang="en-US" sz="1050" kern="1200" dirty="0">
                <a:solidFill>
                  <a:srgbClr val="F7F7F7"/>
                </a:solidFill>
                <a:latin typeface="Montserrat" pitchFamily="2" charset="77"/>
                <a:cs typeface="Calibri"/>
                <a:sym typeface="Calibri"/>
              </a:rPr>
              <a:t>Employers required to provide insurance, but not large enough to effectively self-insure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C6CA35C-8E83-B991-470A-AFBDB14FF9DC}"/>
              </a:ext>
            </a:extLst>
          </p:cNvPr>
          <p:cNvSpPr/>
          <p:nvPr/>
        </p:nvSpPr>
        <p:spPr>
          <a:xfrm>
            <a:off x="8135031" y="4447061"/>
            <a:ext cx="2984689" cy="638468"/>
          </a:xfrm>
          <a:prstGeom prst="wedgeRoundRectCallout">
            <a:avLst>
              <a:gd name="adj1" fmla="val -21677"/>
              <a:gd name="adj2" fmla="val -88026"/>
              <a:gd name="adj3" fmla="val 16667"/>
            </a:avLst>
          </a:prstGeom>
          <a:solidFill>
            <a:srgbClr val="188A68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 defTabSz="914400">
              <a:lnSpc>
                <a:spcPct val="100000"/>
              </a:lnSpc>
              <a:defRPr/>
            </a:pPr>
            <a:r>
              <a:rPr lang="en-US" sz="1050" b="1" kern="1200" dirty="0">
                <a:solidFill>
                  <a:srgbClr val="F7F7F7"/>
                </a:solidFill>
                <a:latin typeface="Montserrat" pitchFamily="2" charset="77"/>
                <a:cs typeface="Calibri"/>
                <a:sym typeface="Calibri"/>
              </a:rPr>
              <a:t>ICHRA Enterprise Target</a:t>
            </a:r>
            <a:r>
              <a:rPr lang="en-US" sz="1050" kern="1200" dirty="0">
                <a:solidFill>
                  <a:srgbClr val="F7F7F7"/>
                </a:solidFill>
                <a:latin typeface="Montserrat" pitchFamily="2" charset="77"/>
                <a:cs typeface="Calibri"/>
                <a:sym typeface="Calibri"/>
              </a:rPr>
              <a:t>:</a:t>
            </a:r>
          </a:p>
          <a:p>
            <a:pPr algn="ctr" defTabSz="914400">
              <a:lnSpc>
                <a:spcPct val="100000"/>
              </a:lnSpc>
              <a:defRPr/>
            </a:pPr>
            <a:r>
              <a:rPr lang="en-US" sz="1050" kern="1200" dirty="0">
                <a:solidFill>
                  <a:srgbClr val="F7F7F7"/>
                </a:solidFill>
                <a:latin typeface="Montserrat" pitchFamily="2" charset="77"/>
                <a:cs typeface="Calibri"/>
                <a:sym typeface="Calibri"/>
              </a:rPr>
              <a:t>Segments of enterprise companies that need more flexibility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AA3F3B29-3625-AE47-417B-F496D9EAC27C}"/>
              </a:ext>
            </a:extLst>
          </p:cNvPr>
          <p:cNvSpPr/>
          <p:nvPr/>
        </p:nvSpPr>
        <p:spPr>
          <a:xfrm>
            <a:off x="2079501" y="4357675"/>
            <a:ext cx="2408746" cy="817241"/>
          </a:xfrm>
          <a:prstGeom prst="wedgeRoundRectCallout">
            <a:avLst>
              <a:gd name="adj1" fmla="val -35962"/>
              <a:gd name="adj2" fmla="val -76006"/>
              <a:gd name="adj3" fmla="val 16667"/>
            </a:avLst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 defTabSz="914400">
              <a:lnSpc>
                <a:spcPct val="100000"/>
              </a:lnSpc>
              <a:defRPr/>
            </a:pPr>
            <a:r>
              <a:rPr lang="en-US" sz="1050" b="1" kern="1200" dirty="0">
                <a:solidFill>
                  <a:srgbClr val="F7F7F7"/>
                </a:solidFill>
                <a:latin typeface="Montserrat" pitchFamily="2" charset="77"/>
                <a:cs typeface="Calibri"/>
                <a:sym typeface="Calibri"/>
              </a:rPr>
              <a:t>Small Employers:</a:t>
            </a:r>
          </a:p>
          <a:p>
            <a:pPr algn="ctr" defTabSz="914400">
              <a:lnSpc>
                <a:spcPct val="100000"/>
              </a:lnSpc>
              <a:defRPr/>
            </a:pPr>
            <a:r>
              <a:rPr lang="en-US" sz="1050" kern="1200" dirty="0">
                <a:solidFill>
                  <a:srgbClr val="F7F7F7"/>
                </a:solidFill>
                <a:latin typeface="Montserrat" pitchFamily="2" charset="77"/>
                <a:cs typeface="Calibri"/>
                <a:sym typeface="Calibri"/>
              </a:rPr>
              <a:t>2M firms; 6M employees</a:t>
            </a:r>
            <a:br>
              <a:rPr lang="en-US" sz="1050" b="1" kern="1200" dirty="0">
                <a:solidFill>
                  <a:srgbClr val="F7F7F7"/>
                </a:solidFill>
                <a:latin typeface="Montserrat" pitchFamily="2" charset="77"/>
                <a:cs typeface="Calibri"/>
                <a:sym typeface="Calibri"/>
              </a:rPr>
            </a:br>
            <a:r>
              <a:rPr lang="en-US" sz="1050" kern="1200" dirty="0">
                <a:solidFill>
                  <a:srgbClr val="F7F7F7"/>
                </a:solidFill>
                <a:latin typeface="Montserrat" pitchFamily="2" charset="77"/>
                <a:cs typeface="Calibri"/>
                <a:sym typeface="Calibri"/>
              </a:rPr>
              <a:t>Small employers new to benefits, looking for a flexible solution</a:t>
            </a:r>
          </a:p>
        </p:txBody>
      </p:sp>
    </p:spTree>
    <p:extLst>
      <p:ext uri="{BB962C8B-B14F-4D97-AF65-F5344CB8AC3E}">
        <p14:creationId xmlns:p14="http://schemas.microsoft.com/office/powerpoint/2010/main" val="3913821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D9EF8-715A-4C9B-826F-BFC803CC2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156" y="524269"/>
            <a:ext cx="10384674" cy="57500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Market Trends accelerating the ICHRA value proposition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A5B85-FBB6-4EB5-8A72-ED5FBC2888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4807" y="6524784"/>
            <a:ext cx="401665" cy="333216"/>
          </a:xfrm>
        </p:spPr>
        <p:txBody>
          <a:bodyPr/>
          <a:lstStyle/>
          <a:p>
            <a:fld id="{D4DE26CF-B10B-4C30-BBDE-38EB8E769DD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85D8C1-180E-44C1-B07C-C3CCAC7A0171}"/>
              </a:ext>
            </a:extLst>
          </p:cNvPr>
          <p:cNvSpPr txBox="1"/>
          <p:nvPr/>
        </p:nvSpPr>
        <p:spPr>
          <a:xfrm>
            <a:off x="9980617" y="3588137"/>
            <a:ext cx="1827806" cy="6052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2019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21434F-FE17-4C45-A222-A8B1BD36056B}"/>
              </a:ext>
            </a:extLst>
          </p:cNvPr>
          <p:cNvSpPr txBox="1"/>
          <p:nvPr/>
        </p:nvSpPr>
        <p:spPr>
          <a:xfrm>
            <a:off x="9980617" y="4195021"/>
            <a:ext cx="1827806" cy="6052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2020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1A94C7-C05B-45DB-B6A8-997EF27FC943}"/>
              </a:ext>
            </a:extLst>
          </p:cNvPr>
          <p:cNvSpPr txBox="1"/>
          <p:nvPr/>
        </p:nvSpPr>
        <p:spPr>
          <a:xfrm>
            <a:off x="9980617" y="4831698"/>
            <a:ext cx="1827806" cy="6052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2021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FCEFE1-7084-42C1-A752-C5ACF3C46BE4}"/>
              </a:ext>
            </a:extLst>
          </p:cNvPr>
          <p:cNvSpPr txBox="1"/>
          <p:nvPr/>
        </p:nvSpPr>
        <p:spPr>
          <a:xfrm>
            <a:off x="9980617" y="5465682"/>
            <a:ext cx="1827806" cy="6052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2022</a:t>
            </a:r>
          </a:p>
        </p:txBody>
      </p:sp>
      <p:pic>
        <p:nvPicPr>
          <p:cNvPr id="8" name="Picture 7" descr="Graphical user interface, website, map&#10;&#10;Description automatically generated">
            <a:extLst>
              <a:ext uri="{FF2B5EF4-FFF2-40B4-BE49-F238E27FC236}">
                <a16:creationId xmlns:a16="http://schemas.microsoft.com/office/drawing/2014/main" id="{5682010F-D5D0-4156-B5A5-58DF4BC283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9805" y="1729316"/>
            <a:ext cx="7557636" cy="4736348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Graphical user interface, website, map&#10;&#10;Description automatically generated">
            <a:extLst>
              <a:ext uri="{FF2B5EF4-FFF2-40B4-BE49-F238E27FC236}">
                <a16:creationId xmlns:a16="http://schemas.microsoft.com/office/drawing/2014/main" id="{D19804F4-68BF-484A-B255-20BC8A4AA5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0141" y="1728844"/>
            <a:ext cx="7559145" cy="4737293"/>
          </a:xfrm>
          <a:prstGeom prst="rect">
            <a:avLst/>
          </a:prstGeom>
          <a:ln>
            <a:noFill/>
          </a:ln>
        </p:spPr>
      </p:pic>
      <p:pic>
        <p:nvPicPr>
          <p:cNvPr id="14" name="Picture 13" descr="Graphical user interface, website, map&#10;&#10;Description automatically generated">
            <a:extLst>
              <a:ext uri="{FF2B5EF4-FFF2-40B4-BE49-F238E27FC236}">
                <a16:creationId xmlns:a16="http://schemas.microsoft.com/office/drawing/2014/main" id="{048DF0B7-89F7-4F59-94D4-6B5EAA39F0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9805" y="1760070"/>
            <a:ext cx="7459490" cy="4674840"/>
          </a:xfrm>
          <a:prstGeom prst="rect">
            <a:avLst/>
          </a:prstGeom>
          <a:ln>
            <a:noFill/>
          </a:ln>
        </p:spPr>
      </p:pic>
      <p:pic>
        <p:nvPicPr>
          <p:cNvPr id="16" name="Picture 15" descr="Graphical user interface, website, map&#10;&#10;Description automatically generated">
            <a:extLst>
              <a:ext uri="{FF2B5EF4-FFF2-40B4-BE49-F238E27FC236}">
                <a16:creationId xmlns:a16="http://schemas.microsoft.com/office/drawing/2014/main" id="{0F38F839-AFB5-4E5A-BA22-D6E2A0DC34D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2978" y="1728843"/>
            <a:ext cx="7448642" cy="4668041"/>
          </a:xfrm>
          <a:prstGeom prst="rect">
            <a:avLst/>
          </a:prstGeom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D84A71E-936D-9F58-D43B-2DA1F6602050}"/>
              </a:ext>
            </a:extLst>
          </p:cNvPr>
          <p:cNvSpPr txBox="1"/>
          <p:nvPr/>
        </p:nvSpPr>
        <p:spPr>
          <a:xfrm>
            <a:off x="1227173" y="1359984"/>
            <a:ext cx="6101255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Individual vs. Group Costs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773717-1907-48A4-AE68-34652C49986A}"/>
              </a:ext>
            </a:extLst>
          </p:cNvPr>
          <p:cNvSpPr txBox="1"/>
          <p:nvPr/>
        </p:nvSpPr>
        <p:spPr>
          <a:xfrm>
            <a:off x="9391338" y="2848691"/>
            <a:ext cx="2196492" cy="605294"/>
          </a:xfrm>
          <a:prstGeom prst="rect">
            <a:avLst/>
          </a:prstGeom>
          <a:noFill/>
          <a:ln w="38100" cap="flat">
            <a:solidFill>
              <a:srgbClr val="DE7000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1">
              <a:lnSpc>
                <a:spcPct val="100000"/>
              </a:lnSpc>
              <a:defRPr/>
            </a:pPr>
            <a:r>
              <a:rPr lang="en-US" sz="1200" kern="12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Graphik"/>
                <a:cs typeface="Graphik"/>
                <a:sym typeface="Graphik"/>
              </a:rPr>
              <a:t>Orange = </a:t>
            </a:r>
          </a:p>
          <a:p>
            <a:pPr algn="ctr" defTabSz="412750" hangingPunct="1">
              <a:lnSpc>
                <a:spcPct val="100000"/>
              </a:lnSpc>
              <a:defRPr/>
            </a:pPr>
            <a:r>
              <a:rPr lang="en-US" sz="1200" kern="12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Graphik"/>
                <a:cs typeface="Graphik"/>
                <a:sym typeface="Graphik"/>
              </a:rPr>
              <a:t>Individual market is cheaper</a:t>
            </a:r>
          </a:p>
        </p:txBody>
      </p:sp>
      <p:pic>
        <p:nvPicPr>
          <p:cNvPr id="1026" name="Picture 2" descr="Vericred Raises $23M in Oversubscribed Series B Funding Round - Echo Health  Ventures">
            <a:extLst>
              <a:ext uri="{FF2B5EF4-FFF2-40B4-BE49-F238E27FC236}">
                <a16:creationId xmlns:a16="http://schemas.microsoft.com/office/drawing/2014/main" id="{A334D9F5-6048-6368-25C2-D9293D377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140" y="5935271"/>
            <a:ext cx="1538288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1468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39CB7-FFB7-161F-94E9-19452CB398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92836"/>
            <a:ext cx="11201400" cy="759536"/>
          </a:xfrm>
        </p:spPr>
        <p:txBody>
          <a:bodyPr>
            <a:noAutofit/>
          </a:bodyPr>
          <a:lstStyle/>
          <a:p>
            <a:r>
              <a:rPr lang="en-US" sz="4000" dirty="0">
                <a:cs typeface="Angsana New" panose="02020603050405020304" pitchFamily="18" charset="-34"/>
              </a:rPr>
              <a:t>The biggest hurdles to a smooth ICHRA experience remain carrier logistics and payments infrastructure</a:t>
            </a:r>
            <a:endParaRPr lang="en-US" sz="4000" dirty="0">
              <a:latin typeface="Montserrat Medium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2837A-A154-A659-01D9-7AB1C380B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6602"/>
            <a:ext cx="5061559" cy="310190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 “My insurance cards didn’t show up.”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“Why is my coverage start date wrong?”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“I called the carrier, and they don’t see me in their database…”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“How do I know if my coverage is active?”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53D12E-84C6-9091-512F-646AFBBFD16C}"/>
              </a:ext>
            </a:extLst>
          </p:cNvPr>
          <p:cNvSpPr txBox="1">
            <a:spLocks/>
          </p:cNvSpPr>
          <p:nvPr/>
        </p:nvSpPr>
        <p:spPr>
          <a:xfrm>
            <a:off x="1082030" y="1569492"/>
            <a:ext cx="4059381" cy="347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b="1" dirty="0"/>
              <a:t>Individual Market Hurdles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AC46CD-CFE8-E50E-E71F-3E69C4F71794}"/>
              </a:ext>
            </a:extLst>
          </p:cNvPr>
          <p:cNvSpPr txBox="1">
            <a:spLocks/>
          </p:cNvSpPr>
          <p:nvPr/>
        </p:nvSpPr>
        <p:spPr>
          <a:xfrm>
            <a:off x="7283486" y="1569492"/>
            <a:ext cx="3826484" cy="347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b="1" dirty="0"/>
              <a:t>Payment Infrastructure</a:t>
            </a:r>
          </a:p>
        </p:txBody>
      </p:sp>
      <p:pic>
        <p:nvPicPr>
          <p:cNvPr id="4" name="Picture 8" descr="11,946 Small Business Illustrations &amp;amp; Clip Art - iStock">
            <a:extLst>
              <a:ext uri="{FF2B5EF4-FFF2-40B4-BE49-F238E27FC236}">
                <a16:creationId xmlns:a16="http://schemas.microsoft.com/office/drawing/2014/main" id="{637B08C5-DD9F-DFA2-E83B-1B50500557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88909" y="2259672"/>
            <a:ext cx="906079" cy="93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E4DE39A7-F5A9-84BC-458D-C66EB498F49D}"/>
              </a:ext>
            </a:extLst>
          </p:cNvPr>
          <p:cNvSpPr/>
          <p:nvPr/>
        </p:nvSpPr>
        <p:spPr>
          <a:xfrm>
            <a:off x="8607567" y="4049183"/>
            <a:ext cx="652668" cy="48233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 hangingPunct="1">
              <a:lnSpc>
                <a:spcPct val="100000"/>
              </a:lnSpc>
            </a:pPr>
            <a:r>
              <a:rPr lang="en-US" sz="1000" kern="1200" dirty="0">
                <a:solidFill>
                  <a:srgbClr val="FFFFFF"/>
                </a:solidFill>
                <a:latin typeface="Montserrat" pitchFamily="2" charset="77"/>
              </a:rPr>
              <a:t>Holding Account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EEA4B536-5CA0-D6A8-4ECE-A6A060DF9E26}"/>
              </a:ext>
            </a:extLst>
          </p:cNvPr>
          <p:cNvSpPr/>
          <p:nvPr/>
        </p:nvSpPr>
        <p:spPr>
          <a:xfrm>
            <a:off x="8092814" y="3779694"/>
            <a:ext cx="2596063" cy="1109686"/>
          </a:xfrm>
          <a:prstGeom prst="roundRect">
            <a:avLst/>
          </a:prstGeom>
          <a:noFill/>
          <a:ln w="28575">
            <a:solidFill>
              <a:srgbClr val="A0C9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hangingPunct="1">
              <a:lnSpc>
                <a:spcPct val="100000"/>
              </a:lnSpc>
            </a:pPr>
            <a:endParaRPr lang="en-US" sz="1800" kern="1200">
              <a:solidFill>
                <a:srgbClr val="FFFFFF"/>
              </a:solidFill>
              <a:latin typeface="Muli Light"/>
            </a:endParaRP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A8279300-C9BB-8CD6-15F2-B503CE3703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6786" y="4659205"/>
            <a:ext cx="788118" cy="19523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7C18F43-3207-CDCC-B1A5-D2A85ADF717D}"/>
              </a:ext>
            </a:extLst>
          </p:cNvPr>
          <p:cNvCxnSpPr>
            <a:cxnSpLocks/>
          </p:cNvCxnSpPr>
          <p:nvPr/>
        </p:nvCxnSpPr>
        <p:spPr>
          <a:xfrm>
            <a:off x="8953396" y="3295378"/>
            <a:ext cx="1" cy="670684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ll The Words: What does 💲 - Heavy Dollar Sign Emoji mean?">
            <a:extLst>
              <a:ext uri="{FF2B5EF4-FFF2-40B4-BE49-F238E27FC236}">
                <a16:creationId xmlns:a16="http://schemas.microsoft.com/office/drawing/2014/main" id="{B52ED27D-D145-B9AA-6E94-A9E4D4A64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3753" y="3340853"/>
            <a:ext cx="365224" cy="35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F57540B-A4B0-C61B-8A6A-F6CA9001ADA3}"/>
              </a:ext>
            </a:extLst>
          </p:cNvPr>
          <p:cNvCxnSpPr>
            <a:cxnSpLocks/>
          </p:cNvCxnSpPr>
          <p:nvPr/>
        </p:nvCxnSpPr>
        <p:spPr>
          <a:xfrm>
            <a:off x="9712994" y="4002777"/>
            <a:ext cx="222995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53E3402-1083-27A1-962D-7B020C3F8DC0}"/>
              </a:ext>
            </a:extLst>
          </p:cNvPr>
          <p:cNvCxnSpPr>
            <a:cxnSpLocks/>
          </p:cNvCxnSpPr>
          <p:nvPr/>
        </p:nvCxnSpPr>
        <p:spPr>
          <a:xfrm>
            <a:off x="9712994" y="4297450"/>
            <a:ext cx="222995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F484D2-0DE6-69A6-AE0F-F8C70757C0E0}"/>
              </a:ext>
            </a:extLst>
          </p:cNvPr>
          <p:cNvCxnSpPr>
            <a:cxnSpLocks/>
          </p:cNvCxnSpPr>
          <p:nvPr/>
        </p:nvCxnSpPr>
        <p:spPr>
          <a:xfrm>
            <a:off x="9712994" y="4576635"/>
            <a:ext cx="272949" cy="577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2" descr="All The Words: What does 💲 - Heavy Dollar Sign Emoji mean?">
            <a:extLst>
              <a:ext uri="{FF2B5EF4-FFF2-40B4-BE49-F238E27FC236}">
                <a16:creationId xmlns:a16="http://schemas.microsoft.com/office/drawing/2014/main" id="{883A7F6F-3635-F81A-1DD8-AD3EB386B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2035" y="3920240"/>
            <a:ext cx="227473" cy="2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Medical insurance - Free medical icons">
            <a:extLst>
              <a:ext uri="{FF2B5EF4-FFF2-40B4-BE49-F238E27FC236}">
                <a16:creationId xmlns:a16="http://schemas.microsoft.com/office/drawing/2014/main" id="{2078EAF5-A705-5244-0C74-56D3D288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8181" y="4189446"/>
            <a:ext cx="220915" cy="21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ealth Insurance Icon PNG Transparent Background, Free Download #6566 -  FreeIconsPNG">
            <a:extLst>
              <a:ext uri="{FF2B5EF4-FFF2-40B4-BE49-F238E27FC236}">
                <a16:creationId xmlns:a16="http://schemas.microsoft.com/office/drawing/2014/main" id="{C1104632-3752-B7A0-A958-1841BC94E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6979" y="4442822"/>
            <a:ext cx="242965" cy="23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ll The Words: What does 💲 - Heavy Dollar Sign Emoji mean?">
            <a:extLst>
              <a:ext uri="{FF2B5EF4-FFF2-40B4-BE49-F238E27FC236}">
                <a16:creationId xmlns:a16="http://schemas.microsoft.com/office/drawing/2014/main" id="{8AE6BAA7-2BEC-A22B-AB1A-ECC26E595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2035" y="4455677"/>
            <a:ext cx="227473" cy="2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All The Words: What does 💲 - Heavy Dollar Sign Emoji mean?">
            <a:extLst>
              <a:ext uri="{FF2B5EF4-FFF2-40B4-BE49-F238E27FC236}">
                <a16:creationId xmlns:a16="http://schemas.microsoft.com/office/drawing/2014/main" id="{4F86BBE5-2182-B63A-38D8-39096EB7F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2035" y="4197603"/>
            <a:ext cx="227473" cy="2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Medical healthcare icon graphic design template Vector Image">
            <a:extLst>
              <a:ext uri="{FF2B5EF4-FFF2-40B4-BE49-F238E27FC236}">
                <a16:creationId xmlns:a16="http://schemas.microsoft.com/office/drawing/2014/main" id="{A70F4418-D5A5-F6EB-A5CC-609424E3A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66979" y="3886777"/>
            <a:ext cx="242965" cy="24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98DC233-A228-AAF3-3C6E-35756BCEB06E}"/>
              </a:ext>
            </a:extLst>
          </p:cNvPr>
          <p:cNvGrpSpPr/>
          <p:nvPr/>
        </p:nvGrpSpPr>
        <p:grpSpPr>
          <a:xfrm>
            <a:off x="3974574" y="5265514"/>
            <a:ext cx="3308912" cy="959619"/>
            <a:chOff x="3368979" y="5429357"/>
            <a:chExt cx="3308912" cy="95961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16CE246-9EC5-6BD3-2987-837BD0B80361}"/>
                </a:ext>
              </a:extLst>
            </p:cNvPr>
            <p:cNvSpPr txBox="1"/>
            <p:nvPr/>
          </p:nvSpPr>
          <p:spPr>
            <a:xfrm>
              <a:off x="3368979" y="5557979"/>
              <a:ext cx="33089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solidFill>
                    <a:srgbClr val="188A68"/>
                  </a:solidFill>
                  <a:latin typeface="Montserrat" pitchFamily="2" charset="77"/>
                </a:rPr>
                <a:t>	of support request to Take Command are related to individual insurance issues.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3C36059-FDEC-4394-73C5-1AA66E4B0F2B}"/>
                </a:ext>
              </a:extLst>
            </p:cNvPr>
            <p:cNvSpPr txBox="1"/>
            <p:nvPr/>
          </p:nvSpPr>
          <p:spPr>
            <a:xfrm>
              <a:off x="3424399" y="5429357"/>
              <a:ext cx="1286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b="1" i="1" dirty="0">
                  <a:solidFill>
                    <a:srgbClr val="188A68"/>
                  </a:solidFill>
                  <a:latin typeface="Montserrat" pitchFamily="2" charset="77"/>
                </a:rPr>
                <a:t>80</a:t>
              </a:r>
              <a:r>
                <a:rPr lang="en-US" sz="2400" b="1" i="1" dirty="0">
                  <a:solidFill>
                    <a:srgbClr val="188A68"/>
                  </a:solidFill>
                  <a:latin typeface="Montserrat" pitchFamily="2" charset="77"/>
                </a:rPr>
                <a:t>%+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778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ACAFD0-8445-D248-EF68-EF9A1E27D4F0}"/>
              </a:ext>
            </a:extLst>
          </p:cNvPr>
          <p:cNvSpPr txBox="1"/>
          <p:nvPr/>
        </p:nvSpPr>
        <p:spPr>
          <a:xfrm>
            <a:off x="2364809" y="2598003"/>
            <a:ext cx="74874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Advanced ICHRA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2D4FCBA-E52A-6838-420C-C15179DB293C}"/>
              </a:ext>
            </a:extLst>
          </p:cNvPr>
          <p:cNvSpPr txBox="1">
            <a:spLocks/>
          </p:cNvSpPr>
          <p:nvPr/>
        </p:nvSpPr>
        <p:spPr>
          <a:xfrm>
            <a:off x="1536526" y="3445178"/>
            <a:ext cx="9144000" cy="1237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Montserrat" pitchFamily="2" charset="77"/>
              </a:rPr>
              <a:t>Recent How to navigate inflation, an uncertain economy, and tight labor market with your benefits strategy</a:t>
            </a:r>
          </a:p>
          <a:p>
            <a:pPr marL="0" indent="0" algn="ctr">
              <a:buNone/>
            </a:pPr>
            <a:endParaRPr lang="en-US" sz="24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06374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2CCDE7-FE00-7DC7-ED7A-23887D24E1CD}"/>
              </a:ext>
            </a:extLst>
          </p:cNvPr>
          <p:cNvSpPr txBox="1"/>
          <p:nvPr/>
        </p:nvSpPr>
        <p:spPr>
          <a:xfrm>
            <a:off x="2289464" y="2295483"/>
            <a:ext cx="7613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“Inflation is our most pressing economic challenge…”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FC155EF-546B-9882-8A39-88708D0B2C8B}"/>
              </a:ext>
            </a:extLst>
          </p:cNvPr>
          <p:cNvSpPr txBox="1">
            <a:spLocks/>
          </p:cNvSpPr>
          <p:nvPr/>
        </p:nvSpPr>
        <p:spPr>
          <a:xfrm>
            <a:off x="2289464" y="4608960"/>
            <a:ext cx="6774872" cy="489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Montserrat" pitchFamily="2" charset="77"/>
              </a:rPr>
              <a:t>- President Biden, June 2022</a:t>
            </a:r>
          </a:p>
          <a:p>
            <a:pPr marL="0" indent="0">
              <a:buNone/>
            </a:pPr>
            <a:endParaRPr lang="en-US" sz="18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46976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2CCDE7-FE00-7DC7-ED7A-23887D24E1CD}"/>
              </a:ext>
            </a:extLst>
          </p:cNvPr>
          <p:cNvSpPr txBox="1"/>
          <p:nvPr/>
        </p:nvSpPr>
        <p:spPr>
          <a:xfrm>
            <a:off x="2289464" y="2106902"/>
            <a:ext cx="81014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“CEOs name recession as their top concern globally. Inflation is their second concern.”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FC155EF-546B-9882-8A39-88708D0B2C8B}"/>
              </a:ext>
            </a:extLst>
          </p:cNvPr>
          <p:cNvSpPr txBox="1">
            <a:spLocks/>
          </p:cNvSpPr>
          <p:nvPr/>
        </p:nvSpPr>
        <p:spPr>
          <a:xfrm>
            <a:off x="2289464" y="5052306"/>
            <a:ext cx="6774872" cy="489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Montserrat" pitchFamily="2" charset="77"/>
              </a:rPr>
              <a:t>- </a:t>
            </a:r>
            <a:r>
              <a:rPr lang="en-US" sz="1800" dirty="0">
                <a:latin typeface="Montserrat" pitchFamily="2" charset="77"/>
                <a:hlinkClick r:id="rId3"/>
              </a:rPr>
              <a:t>2023 C-Suite Outlook Survey</a:t>
            </a:r>
            <a:endParaRPr lang="en-US" sz="1800" dirty="0">
              <a:latin typeface="Montserrat" pitchFamily="2" charset="77"/>
            </a:endParaRPr>
          </a:p>
          <a:p>
            <a:pPr marL="0" indent="0">
              <a:buNone/>
            </a:pPr>
            <a:endParaRPr lang="en-US" sz="18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45960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2CCDE7-FE00-7DC7-ED7A-23887D24E1CD}"/>
              </a:ext>
            </a:extLst>
          </p:cNvPr>
          <p:cNvSpPr txBox="1"/>
          <p:nvPr/>
        </p:nvSpPr>
        <p:spPr>
          <a:xfrm>
            <a:off x="2289464" y="2106902"/>
            <a:ext cx="81014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“Recruitment and retention are named as top internal challenges for CEOs globally.”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FC155EF-546B-9882-8A39-88708D0B2C8B}"/>
              </a:ext>
            </a:extLst>
          </p:cNvPr>
          <p:cNvSpPr txBox="1">
            <a:spLocks/>
          </p:cNvSpPr>
          <p:nvPr/>
        </p:nvSpPr>
        <p:spPr>
          <a:xfrm>
            <a:off x="2289464" y="5052306"/>
            <a:ext cx="6774872" cy="489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Montserrat" pitchFamily="2" charset="77"/>
              </a:rPr>
              <a:t>- </a:t>
            </a:r>
            <a:r>
              <a:rPr lang="en-US" sz="1800" dirty="0">
                <a:latin typeface="Montserrat" pitchFamily="2" charset="77"/>
                <a:hlinkClick r:id="rId3"/>
              </a:rPr>
              <a:t>2023 C-Suite Outlook Survey</a:t>
            </a:r>
            <a:endParaRPr lang="en-US" sz="1800" dirty="0">
              <a:latin typeface="Montserrat" pitchFamily="2" charset="77"/>
            </a:endParaRPr>
          </a:p>
          <a:p>
            <a:pPr marL="0" indent="0">
              <a:buNone/>
            </a:pPr>
            <a:endParaRPr lang="en-US" sz="18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60013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39CB7-FFB7-161F-94E9-19452CB398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Let’s talk about </a:t>
            </a:r>
            <a:r>
              <a:rPr lang="en-US" sz="4000" dirty="0">
                <a:solidFill>
                  <a:srgbClr val="188A68"/>
                </a:solidFill>
              </a:rPr>
              <a:t>ICHRA</a:t>
            </a:r>
            <a:r>
              <a:rPr lang="en-US" sz="4000" dirty="0"/>
              <a:t> and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inflation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2837A-A154-A659-01D9-7AB1C380B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527"/>
            <a:ext cx="10515600" cy="71086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tx1"/>
                </a:solidFill>
              </a:rPr>
              <a:t>Hypothetical: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tx1"/>
                </a:solidFill>
              </a:rPr>
              <a:t>So, if your client gets a 15% renewal…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53D12E-84C6-9091-512F-646AFBBFD16C}"/>
              </a:ext>
            </a:extLst>
          </p:cNvPr>
          <p:cNvSpPr txBox="1">
            <a:spLocks/>
          </p:cNvSpPr>
          <p:nvPr/>
        </p:nvSpPr>
        <p:spPr>
          <a:xfrm>
            <a:off x="2026940" y="2949631"/>
            <a:ext cx="2447541" cy="529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188A68"/>
                </a:solidFill>
              </a:rPr>
              <a:t>Is that GOOD?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AC46CD-CFE8-E50E-E71F-3E69C4F71794}"/>
              </a:ext>
            </a:extLst>
          </p:cNvPr>
          <p:cNvSpPr txBox="1">
            <a:spLocks/>
          </p:cNvSpPr>
          <p:nvPr/>
        </p:nvSpPr>
        <p:spPr>
          <a:xfrm>
            <a:off x="7939191" y="2951020"/>
            <a:ext cx="2447541" cy="529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Is that BAD?</a:t>
            </a:r>
          </a:p>
        </p:txBody>
      </p:sp>
      <p:pic>
        <p:nvPicPr>
          <p:cNvPr id="9" name="Picture 8" descr="Person looking up">
            <a:extLst>
              <a:ext uri="{FF2B5EF4-FFF2-40B4-BE49-F238E27FC236}">
                <a16:creationId xmlns:a16="http://schemas.microsoft.com/office/drawing/2014/main" id="{A5F84D38-E868-2521-3E71-6CDC51B2F6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74" b="100000" l="9943" r="89930">
                        <a14:foregroundMark x1="81507" y1="97972" x2="81507" y2="999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7627" y="2756177"/>
            <a:ext cx="5436745" cy="373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50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39CB7-FFB7-161F-94E9-19452CB398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Today’s Agenda &amp; Learning Objectives</a:t>
            </a:r>
            <a:endParaRPr lang="en-US" dirty="0">
              <a:latin typeface="Montserrat Medium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2837A-A154-A659-01D9-7AB1C380B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631"/>
            <a:ext cx="10515600" cy="4057382"/>
          </a:xfrm>
        </p:spPr>
        <p:txBody>
          <a:bodyPr/>
          <a:lstStyle/>
          <a:p>
            <a:pPr marL="342900" indent="-342900">
              <a:lnSpc>
                <a:spcPct val="170000"/>
              </a:lnSpc>
              <a:buSzPct val="100000"/>
              <a:buFont typeface="+mj-lt"/>
              <a:buAutoNum type="arabicPeriod"/>
            </a:pPr>
            <a:r>
              <a:rPr lang="en-US" sz="2800" dirty="0"/>
              <a:t>ICHRA &amp; Take Command: A Short Overview</a:t>
            </a:r>
          </a:p>
          <a:p>
            <a:pPr marL="342900" indent="-342900">
              <a:lnSpc>
                <a:spcPct val="170000"/>
              </a:lnSpc>
              <a:buSzPct val="100000"/>
              <a:buFont typeface="+mj-lt"/>
              <a:buAutoNum type="arabicPeriod"/>
            </a:pPr>
            <a:r>
              <a:rPr lang="en-US" sz="2800" dirty="0"/>
              <a:t>Recent Trends &amp; Insights</a:t>
            </a:r>
          </a:p>
          <a:p>
            <a:pPr marL="342900" indent="-342900">
              <a:lnSpc>
                <a:spcPct val="170000"/>
              </a:lnSpc>
              <a:buSzPct val="100000"/>
              <a:buFont typeface="+mj-lt"/>
              <a:buAutoNum type="arabicPeriod"/>
            </a:pPr>
            <a:r>
              <a:rPr lang="en-US" sz="2800" dirty="0"/>
              <a:t>Advanced ICHRA: Navigating Inflation &amp; Uncertain Economy</a:t>
            </a:r>
          </a:p>
          <a:p>
            <a:pPr marL="342900" indent="-342900">
              <a:lnSpc>
                <a:spcPct val="170000"/>
              </a:lnSpc>
              <a:buSzPct val="100000"/>
              <a:buFont typeface="+mj-lt"/>
              <a:buAutoNum type="arabicPeriod"/>
            </a:pPr>
            <a:r>
              <a:rPr lang="en-US" sz="2800" dirty="0"/>
              <a:t>Client Case Studies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03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39CB7-FFB7-161F-94E9-19452CB398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Let’s start by breaking down the  main drivers behind your clients’ renewal rates:</a:t>
            </a:r>
            <a:endParaRPr lang="en-US" sz="4000" dirty="0">
              <a:latin typeface="Montserrat Medium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2837A-A154-A659-01D9-7AB1C380B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31817"/>
            <a:ext cx="10515600" cy="78195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Your Client’s Renewal = </a:t>
            </a:r>
            <a:r>
              <a:rPr lang="en-US" dirty="0">
                <a:solidFill>
                  <a:srgbClr val="188A68"/>
                </a:solidFill>
              </a:rPr>
              <a:t>Health Risk  </a:t>
            </a:r>
            <a:r>
              <a:rPr lang="en-US" dirty="0"/>
              <a:t>+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Inflation</a:t>
            </a:r>
            <a:endParaRPr lang="en-US" dirty="0"/>
          </a:p>
          <a:p>
            <a:pPr marL="0" indent="0" algn="ctr">
              <a:lnSpc>
                <a:spcPct val="100000"/>
              </a:lnSpc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EAFEBE64-B90A-AB39-355C-FEC70E4D9EC2}"/>
              </a:ext>
            </a:extLst>
          </p:cNvPr>
          <p:cNvSpPr/>
          <p:nvPr/>
        </p:nvSpPr>
        <p:spPr>
          <a:xfrm>
            <a:off x="4932218" y="3688096"/>
            <a:ext cx="2327563" cy="1066800"/>
          </a:xfrm>
          <a:prstGeom prst="wedgeRoundRectCallout">
            <a:avLst>
              <a:gd name="adj1" fmla="val 20834"/>
              <a:gd name="adj2" fmla="val -71266"/>
              <a:gd name="adj3" fmla="val 16667"/>
            </a:avLst>
          </a:prstGeom>
          <a:solidFill>
            <a:srgbClr val="E0F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88A68"/>
                </a:solidFill>
              </a:rPr>
              <a:t>Health Risk </a:t>
            </a:r>
            <a:r>
              <a:rPr lang="en-US" dirty="0">
                <a:solidFill>
                  <a:schemeClr val="tx1"/>
                </a:solidFill>
              </a:rPr>
              <a:t>is specific to your client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FEBDBD2D-B07E-3B79-E9F1-A97C843EE514}"/>
              </a:ext>
            </a:extLst>
          </p:cNvPr>
          <p:cNvSpPr/>
          <p:nvPr/>
        </p:nvSpPr>
        <p:spPr>
          <a:xfrm>
            <a:off x="8735292" y="3688096"/>
            <a:ext cx="2874818" cy="1066800"/>
          </a:xfrm>
          <a:prstGeom prst="wedgeRoundRectCallout">
            <a:avLst>
              <a:gd name="adj1" fmla="val -21570"/>
              <a:gd name="adj2" fmla="val -6866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Inflation</a:t>
            </a:r>
            <a:r>
              <a:rPr lang="en-US" sz="1800" dirty="0">
                <a:solidFill>
                  <a:schemeClr val="tx1"/>
                </a:solidFill>
              </a:rPr>
              <a:t> is based on your client’s location and cost of healthcare in that area</a:t>
            </a:r>
          </a:p>
        </p:txBody>
      </p:sp>
    </p:spTree>
    <p:extLst>
      <p:ext uri="{BB962C8B-B14F-4D97-AF65-F5344CB8AC3E}">
        <p14:creationId xmlns:p14="http://schemas.microsoft.com/office/powerpoint/2010/main" val="1729578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D9EF8-715A-4C9B-826F-BFC803CC2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156" y="302593"/>
            <a:ext cx="10878008" cy="1308218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Broader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inflation</a:t>
            </a:r>
            <a:r>
              <a:rPr lang="en-US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the economy played a part in increased renewals for 2023. What about next year?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A5B85-FBB6-4EB5-8A72-ED5FBC2888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4807" y="6524785"/>
            <a:ext cx="318537" cy="236234"/>
          </a:xfrm>
        </p:spPr>
        <p:txBody>
          <a:bodyPr/>
          <a:lstStyle/>
          <a:p>
            <a:fld id="{D4DE26CF-B10B-4C30-BBDE-38EB8E769DD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5D113D84-FD2B-0A57-4972-931790604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56" y="1957181"/>
            <a:ext cx="9988089" cy="450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2904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D9EF8-715A-4C9B-826F-BFC803CC2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156" y="302593"/>
            <a:ext cx="10988844" cy="1096716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how much is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inflation</a:t>
            </a:r>
            <a:r>
              <a:rPr lang="en-US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impacting insurance rates? Here’s what we learned during open enrollment.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A5B85-FBB6-4EB5-8A72-ED5FBC2888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4807" y="6524785"/>
            <a:ext cx="318537" cy="236234"/>
          </a:xfrm>
        </p:spPr>
        <p:txBody>
          <a:bodyPr/>
          <a:lstStyle/>
          <a:p>
            <a:fld id="{D4DE26CF-B10B-4C30-BBDE-38EB8E769DD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F32098-0839-3B60-20AF-805832E4B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675" y="2560674"/>
            <a:ext cx="7772400" cy="35395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Graphic 6" descr="Magnifying glass with solid fill">
            <a:extLst>
              <a:ext uri="{FF2B5EF4-FFF2-40B4-BE49-F238E27FC236}">
                <a16:creationId xmlns:a16="http://schemas.microsoft.com/office/drawing/2014/main" id="{E103D639-4F2A-033A-3D3D-30A9AC08E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666393" y="3318164"/>
            <a:ext cx="841277" cy="8576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E1718D-C746-D0BD-A55A-FD86F15A904C}"/>
              </a:ext>
            </a:extLst>
          </p:cNvPr>
          <p:cNvSpPr txBox="1"/>
          <p:nvPr/>
        </p:nvSpPr>
        <p:spPr>
          <a:xfrm>
            <a:off x="5920376" y="1831233"/>
            <a:ext cx="3814997" cy="2975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/>
            <a:r>
              <a:rPr lang="en-US" sz="1600" dirty="0">
                <a:latin typeface="Montserrat" pitchFamily="2" charset="77"/>
              </a:rPr>
              <a:t>Rate Increase Examples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4B450-4937-9B93-1C64-D2FCE9487B48}"/>
              </a:ext>
            </a:extLst>
          </p:cNvPr>
          <p:cNvSpPr txBox="1"/>
          <p:nvPr/>
        </p:nvSpPr>
        <p:spPr>
          <a:xfrm>
            <a:off x="717773" y="4219609"/>
            <a:ext cx="2738519" cy="10361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/>
            <a:r>
              <a:rPr lang="en-US" sz="1600" dirty="0">
                <a:latin typeface="Montserrat" pitchFamily="2" charset="77"/>
              </a:rPr>
              <a:t>Other factors impact rates too including 0.5-2% for tax credit uncertainty</a:t>
            </a:r>
          </a:p>
          <a:p>
            <a:pPr algn="ctr"/>
            <a:endParaRPr lang="en-US" sz="16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0660598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39CB7-FFB7-161F-94E9-19452CB398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Back to our hypothetical: So, if your client gets a 15% renewal…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2837A-A154-A659-01D9-7AB1C380B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24418"/>
            <a:ext cx="10515600" cy="17065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chemeClr val="tx1"/>
                </a:solidFill>
              </a:rPr>
              <a:t>Let’s look at the underlying factors in your client’s state.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In DC, insurance rates are up 15-20% over last year, so a 15% renewal rate means your client is actually </a:t>
            </a:r>
            <a:r>
              <a:rPr lang="en-US" sz="1800" dirty="0">
                <a:solidFill>
                  <a:srgbClr val="188A68"/>
                </a:solidFill>
              </a:rPr>
              <a:t>beating market inflation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In GA, insurance rates are up 6-12%, so a 15% renewal rate means your client is actually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losing the inflation battle or has higher risk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53D12E-84C6-9091-512F-646AFBBFD16C}"/>
              </a:ext>
            </a:extLst>
          </p:cNvPr>
          <p:cNvSpPr txBox="1">
            <a:spLocks/>
          </p:cNvSpPr>
          <p:nvPr/>
        </p:nvSpPr>
        <p:spPr>
          <a:xfrm>
            <a:off x="3079887" y="2347684"/>
            <a:ext cx="2447541" cy="529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188A68"/>
                </a:solidFill>
              </a:rPr>
              <a:t>Is that GOOD?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AC46CD-CFE8-E50E-E71F-3E69C4F71794}"/>
              </a:ext>
            </a:extLst>
          </p:cNvPr>
          <p:cNvSpPr txBox="1">
            <a:spLocks/>
          </p:cNvSpPr>
          <p:nvPr/>
        </p:nvSpPr>
        <p:spPr>
          <a:xfrm>
            <a:off x="6664573" y="2337624"/>
            <a:ext cx="2447541" cy="529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Is that BAD?</a:t>
            </a:r>
          </a:p>
        </p:txBody>
      </p:sp>
    </p:spTree>
    <p:extLst>
      <p:ext uri="{BB962C8B-B14F-4D97-AF65-F5344CB8AC3E}">
        <p14:creationId xmlns:p14="http://schemas.microsoft.com/office/powerpoint/2010/main" val="3036404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39CB7-FFB7-161F-94E9-19452CB398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Back to our formula, let’s look at the Health Risk side</a:t>
            </a:r>
            <a:endParaRPr lang="en-US" sz="4000" dirty="0">
              <a:latin typeface="Montserrat Medium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2837A-A154-A659-01D9-7AB1C380B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31817"/>
            <a:ext cx="10515600" cy="78195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Your Client’s Renewal = </a:t>
            </a:r>
            <a:r>
              <a:rPr lang="en-US" dirty="0">
                <a:solidFill>
                  <a:srgbClr val="188A68"/>
                </a:solidFill>
              </a:rPr>
              <a:t>Health Risk  </a:t>
            </a:r>
            <a:r>
              <a:rPr lang="en-US" dirty="0"/>
              <a:t>+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Inflation</a:t>
            </a:r>
            <a:endParaRPr lang="en-US" dirty="0"/>
          </a:p>
          <a:p>
            <a:pPr marL="0" indent="0" algn="ctr">
              <a:lnSpc>
                <a:spcPct val="100000"/>
              </a:lnSpc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EAFEBE64-B90A-AB39-355C-FEC70E4D9EC2}"/>
              </a:ext>
            </a:extLst>
          </p:cNvPr>
          <p:cNvSpPr/>
          <p:nvPr/>
        </p:nvSpPr>
        <p:spPr>
          <a:xfrm>
            <a:off x="4932218" y="3688096"/>
            <a:ext cx="2327563" cy="1066800"/>
          </a:xfrm>
          <a:prstGeom prst="wedgeRoundRectCallout">
            <a:avLst>
              <a:gd name="adj1" fmla="val 20834"/>
              <a:gd name="adj2" fmla="val -71266"/>
              <a:gd name="adj3" fmla="val 16667"/>
            </a:avLst>
          </a:prstGeom>
          <a:solidFill>
            <a:srgbClr val="E0F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88A68"/>
                </a:solidFill>
              </a:rPr>
              <a:t>Health Risk </a:t>
            </a:r>
            <a:r>
              <a:rPr lang="en-US" dirty="0">
                <a:solidFill>
                  <a:schemeClr val="tx1"/>
                </a:solidFill>
              </a:rPr>
              <a:t>is specific to your client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FEBDBD2D-B07E-3B79-E9F1-A97C843EE514}"/>
              </a:ext>
            </a:extLst>
          </p:cNvPr>
          <p:cNvSpPr/>
          <p:nvPr/>
        </p:nvSpPr>
        <p:spPr>
          <a:xfrm>
            <a:off x="8735292" y="3688096"/>
            <a:ext cx="2874818" cy="1066800"/>
          </a:xfrm>
          <a:prstGeom prst="wedgeRoundRectCallout">
            <a:avLst>
              <a:gd name="adj1" fmla="val -21570"/>
              <a:gd name="adj2" fmla="val -6866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Inflation </a:t>
            </a:r>
            <a:r>
              <a:rPr lang="en-US" sz="1800" dirty="0">
                <a:solidFill>
                  <a:schemeClr val="tx1"/>
                </a:solidFill>
              </a:rPr>
              <a:t>is based on your client’s location and cost of healthcare in that area</a:t>
            </a:r>
          </a:p>
        </p:txBody>
      </p:sp>
    </p:spTree>
    <p:extLst>
      <p:ext uri="{BB962C8B-B14F-4D97-AF65-F5344CB8AC3E}">
        <p14:creationId xmlns:p14="http://schemas.microsoft.com/office/powerpoint/2010/main" val="2942015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D9EF8-715A-4C9B-826F-BFC803CC2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156" y="302593"/>
            <a:ext cx="10988844" cy="1096716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Your client size and the solution you recommend will determine their sensitivity to </a:t>
            </a:r>
            <a:r>
              <a:rPr lang="en-US" sz="4000" dirty="0">
                <a:solidFill>
                  <a:srgbClr val="188A6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Health Risk</a:t>
            </a:r>
            <a:r>
              <a:rPr lang="en-US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A5B85-FBB6-4EB5-8A72-ED5FBC2888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4807" y="6524785"/>
            <a:ext cx="318537" cy="236234"/>
          </a:xfrm>
        </p:spPr>
        <p:txBody>
          <a:bodyPr/>
          <a:lstStyle/>
          <a:p>
            <a:fld id="{D4DE26CF-B10B-4C30-BBDE-38EB8E769DD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E1718D-C746-D0BD-A55A-FD86F15A904C}"/>
              </a:ext>
            </a:extLst>
          </p:cNvPr>
          <p:cNvSpPr txBox="1"/>
          <p:nvPr/>
        </p:nvSpPr>
        <p:spPr>
          <a:xfrm>
            <a:off x="4202356" y="1685462"/>
            <a:ext cx="3814997" cy="2975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/>
            <a:r>
              <a:rPr lang="en-US" sz="1600" dirty="0">
                <a:latin typeface="Montserrat" pitchFamily="2" charset="77"/>
              </a:rPr>
              <a:t>Health Risk Sensitivity</a:t>
            </a: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9F0A47B4-01C8-F02F-3553-CCC9EEC650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629382"/>
              </p:ext>
            </p:extLst>
          </p:nvPr>
        </p:nvGraphicFramePr>
        <p:xfrm>
          <a:off x="607528" y="2864169"/>
          <a:ext cx="10988844" cy="30543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1685">
                  <a:extLst>
                    <a:ext uri="{9D8B030D-6E8A-4147-A177-3AD203B41FA5}">
                      <a16:colId xmlns:a16="http://schemas.microsoft.com/office/drawing/2014/main" val="3711761054"/>
                    </a:ext>
                  </a:extLst>
                </a:gridCol>
                <a:gridCol w="1613472">
                  <a:extLst>
                    <a:ext uri="{9D8B030D-6E8A-4147-A177-3AD203B41FA5}">
                      <a16:colId xmlns:a16="http://schemas.microsoft.com/office/drawing/2014/main" val="2894155847"/>
                    </a:ext>
                  </a:extLst>
                </a:gridCol>
                <a:gridCol w="1623365">
                  <a:extLst>
                    <a:ext uri="{9D8B030D-6E8A-4147-A177-3AD203B41FA5}">
                      <a16:colId xmlns:a16="http://schemas.microsoft.com/office/drawing/2014/main" val="379999736"/>
                    </a:ext>
                  </a:extLst>
                </a:gridCol>
                <a:gridCol w="1623365">
                  <a:extLst>
                    <a:ext uri="{9D8B030D-6E8A-4147-A177-3AD203B41FA5}">
                      <a16:colId xmlns:a16="http://schemas.microsoft.com/office/drawing/2014/main" val="3453140987"/>
                    </a:ext>
                  </a:extLst>
                </a:gridCol>
                <a:gridCol w="1623365">
                  <a:extLst>
                    <a:ext uri="{9D8B030D-6E8A-4147-A177-3AD203B41FA5}">
                      <a16:colId xmlns:a16="http://schemas.microsoft.com/office/drawing/2014/main" val="1799835314"/>
                    </a:ext>
                  </a:extLst>
                </a:gridCol>
                <a:gridCol w="1623365">
                  <a:extLst>
                    <a:ext uri="{9D8B030D-6E8A-4147-A177-3AD203B41FA5}">
                      <a16:colId xmlns:a16="http://schemas.microsoft.com/office/drawing/2014/main" val="2249708529"/>
                    </a:ext>
                  </a:extLst>
                </a:gridCol>
                <a:gridCol w="1870227">
                  <a:extLst>
                    <a:ext uri="{9D8B030D-6E8A-4147-A177-3AD203B41FA5}">
                      <a16:colId xmlns:a16="http://schemas.microsoft.com/office/drawing/2014/main" val="2681708455"/>
                    </a:ext>
                  </a:extLst>
                </a:gridCol>
              </a:tblGrid>
              <a:tr h="599462">
                <a:tc>
                  <a:txBody>
                    <a:bodyPr/>
                    <a:lstStyle/>
                    <a:p>
                      <a:endParaRPr lang="en-US" sz="500" dirty="0">
                        <a:latin typeface="Montserrat" pitchFamily="2" charset="77"/>
                      </a:endParaRPr>
                    </a:p>
                  </a:txBody>
                  <a:tcPr marL="45720" marR="45720" marT="22860" marB="228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500" dirty="0">
                        <a:latin typeface="Montserrat" pitchFamily="2" charset="77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Montserrat" pitchFamily="2" charset="77"/>
                        </a:rPr>
                        <a:t>Group Plans</a:t>
                      </a:r>
                      <a:br>
                        <a:rPr lang="en-US" sz="500" dirty="0">
                          <a:latin typeface="Montserrat" pitchFamily="2" charset="77"/>
                        </a:rPr>
                      </a:br>
                      <a:r>
                        <a:rPr lang="en-US" sz="1000" dirty="0">
                          <a:latin typeface="Montserrat" pitchFamily="2" charset="77"/>
                        </a:rPr>
                        <a:t>(Defined Benefit)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Mark Pro" panose="020B05040202010101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Mark Pro" panose="020B05040202010101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Mark Pro" panose="020B05040202010101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Montserrat" pitchFamily="2" charset="77"/>
                        </a:rPr>
                        <a:t>Reimbursement Plans </a:t>
                      </a:r>
                      <a:r>
                        <a:rPr lang="en-US" sz="1000" dirty="0">
                          <a:latin typeface="Montserrat" pitchFamily="2" charset="77"/>
                        </a:rPr>
                        <a:t>(Defined Contribution)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194947"/>
                  </a:ext>
                </a:extLst>
              </a:tr>
              <a:tr h="500720">
                <a:tc>
                  <a:txBody>
                    <a:bodyPr/>
                    <a:lstStyle/>
                    <a:p>
                      <a:endParaRPr lang="en-US" sz="500" dirty="0">
                        <a:solidFill>
                          <a:schemeClr val="bg1"/>
                        </a:solidFill>
                        <a:latin typeface="Montserrat" pitchFamily="2" charset="77"/>
                      </a:endParaRPr>
                    </a:p>
                  </a:txBody>
                  <a:tcPr marL="45720" marR="45720" marT="22860" marB="228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Insurance Solutions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Community Rated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Fully Insured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Level-Funded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Self-Insured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ICHRA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792426"/>
                  </a:ext>
                </a:extLst>
              </a:tr>
              <a:tr h="65140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Montserrat" pitchFamily="2" charset="77"/>
                        </a:rPr>
                        <a:t>Client Size</a:t>
                      </a:r>
                    </a:p>
                  </a:txBody>
                  <a:tcPr marL="45720" marR="45720" marT="22860" marB="228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Montserrat" pitchFamily="2" charset="77"/>
                        </a:rPr>
                        <a:t>“Small”</a:t>
                      </a:r>
                      <a:br>
                        <a:rPr lang="en-US" sz="1000" dirty="0">
                          <a:latin typeface="Montserrat" pitchFamily="2" charset="77"/>
                        </a:rPr>
                      </a:br>
                      <a:r>
                        <a:rPr lang="en-US" sz="1000" dirty="0">
                          <a:latin typeface="Montserrat" pitchFamily="2" charset="77"/>
                        </a:rPr>
                        <a:t>(&lt;50 Employees)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Montserrat" pitchFamily="2" charset="77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A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Montserrat" pitchFamily="2" charset="77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Montserrat" pitchFamily="2" charset="77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Montserrat" pitchFamily="2" charset="77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Montserrat" pitchFamily="2" charset="77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D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484697"/>
                  </a:ext>
                </a:extLst>
              </a:tr>
              <a:tr h="65140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itchFamily="2" charset="77"/>
                      </a:endParaRPr>
                    </a:p>
                  </a:txBody>
                  <a:tcPr marL="45720" marR="45720" marT="22860" marB="228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Montserrat" pitchFamily="2" charset="77"/>
                        </a:rPr>
                        <a:t>“Mid-Market”</a:t>
                      </a:r>
                      <a:br>
                        <a:rPr lang="en-US" sz="1000" dirty="0">
                          <a:latin typeface="Montserrat" pitchFamily="2" charset="77"/>
                        </a:rPr>
                      </a:br>
                      <a:r>
                        <a:rPr lang="en-US" sz="1000" dirty="0">
                          <a:latin typeface="Montserrat" pitchFamily="2" charset="77"/>
                        </a:rPr>
                        <a:t>(50-500 Employees)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ontserrat" pitchFamily="2" charset="77"/>
                        </a:rPr>
                        <a:t>n/a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Montserrat" pitchFamily="2" charset="77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Montserrat" pitchFamily="2" charset="77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Montserrat" pitchFamily="2" charset="77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Montserrat" pitchFamily="2" charset="77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D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00207"/>
                  </a:ext>
                </a:extLst>
              </a:tr>
              <a:tr h="651405"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Montserrat" pitchFamily="2" charset="77"/>
                      </a:endParaRPr>
                    </a:p>
                  </a:txBody>
                  <a:tcPr marL="45720" marR="45720" marT="22860" marB="228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Montserrat" pitchFamily="2" charset="77"/>
                        </a:rPr>
                        <a:t>“Enterprise”</a:t>
                      </a:r>
                      <a:br>
                        <a:rPr lang="en-US" sz="1000" dirty="0">
                          <a:latin typeface="Montserrat" pitchFamily="2" charset="77"/>
                        </a:rPr>
                      </a:br>
                      <a:r>
                        <a:rPr lang="en-US" sz="1000" dirty="0">
                          <a:latin typeface="Montserrat" pitchFamily="2" charset="77"/>
                        </a:rPr>
                        <a:t>(500+ Employees)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ontserrat" pitchFamily="2" charset="77"/>
                        </a:rPr>
                        <a:t>n/a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Montserrat" pitchFamily="2" charset="77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4F7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Montserrat" pitchFamily="2" charset="77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Montserrat" pitchFamily="2" charset="77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Montserrat" pitchFamily="2" charset="77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D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33579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8A4BB77-B337-D449-652E-827AA3A2AF14}"/>
              </a:ext>
            </a:extLst>
          </p:cNvPr>
          <p:cNvSpPr txBox="1"/>
          <p:nvPr/>
        </p:nvSpPr>
        <p:spPr>
          <a:xfrm>
            <a:off x="6197392" y="2226319"/>
            <a:ext cx="3814997" cy="2975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/>
            <a:r>
              <a:rPr lang="en-US" sz="1600" dirty="0">
                <a:latin typeface="Montserrat" pitchFamily="2" charset="77"/>
              </a:rPr>
              <a:t>High Sensitivity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0A2346-89DE-C7A0-725C-DCAC74EE3F28}"/>
              </a:ext>
            </a:extLst>
          </p:cNvPr>
          <p:cNvSpPr txBox="1"/>
          <p:nvPr/>
        </p:nvSpPr>
        <p:spPr>
          <a:xfrm>
            <a:off x="2179611" y="2226319"/>
            <a:ext cx="3814997" cy="2975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/>
            <a:r>
              <a:rPr lang="en-US" sz="1600" dirty="0">
                <a:latin typeface="Montserrat" pitchFamily="2" charset="77"/>
              </a:rPr>
              <a:t>No Sensitivity</a:t>
            </a:r>
          </a:p>
        </p:txBody>
      </p:sp>
      <p:sp>
        <p:nvSpPr>
          <p:cNvPr id="14" name="Flowchart: Merge 6">
            <a:extLst>
              <a:ext uri="{FF2B5EF4-FFF2-40B4-BE49-F238E27FC236}">
                <a16:creationId xmlns:a16="http://schemas.microsoft.com/office/drawing/2014/main" id="{DE434D0A-C822-8CC6-89B4-C3CB957DA2CF}"/>
              </a:ext>
            </a:extLst>
          </p:cNvPr>
          <p:cNvSpPr/>
          <p:nvPr/>
        </p:nvSpPr>
        <p:spPr>
          <a:xfrm rot="5400000">
            <a:off x="5812893" y="2176630"/>
            <a:ext cx="483082" cy="396895"/>
          </a:xfrm>
          <a:prstGeom prst="flowChartMerg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565150">
              <a:lnSpc>
                <a:spcPct val="100000"/>
              </a:lnSpc>
            </a:pPr>
            <a:endParaRPr lang="en-US" sz="1600">
              <a:solidFill>
                <a:srgbClr val="FFFFFF"/>
              </a:solidFill>
              <a:latin typeface="Graphik Regular"/>
              <a:ea typeface="Graphik Regular"/>
              <a:cs typeface="Graphik Regular"/>
              <a:sym typeface="Graphik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D85DB4-6ED5-5946-62B1-13349485CD28}"/>
              </a:ext>
            </a:extLst>
          </p:cNvPr>
          <p:cNvSpPr txBox="1"/>
          <p:nvPr/>
        </p:nvSpPr>
        <p:spPr>
          <a:xfrm>
            <a:off x="2567501" y="6186075"/>
            <a:ext cx="7259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ICHRA is an effective Health Risk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removal strategy</a:t>
            </a:r>
            <a:r>
              <a:rPr lang="en-US" dirty="0"/>
              <a:t> for all client sizes</a:t>
            </a:r>
          </a:p>
        </p:txBody>
      </p:sp>
    </p:spTree>
    <p:extLst>
      <p:ext uri="{BB962C8B-B14F-4D97-AF65-F5344CB8AC3E}">
        <p14:creationId xmlns:p14="http://schemas.microsoft.com/office/powerpoint/2010/main" val="419781971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39CB7-FFB7-161F-94E9-19452CB398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6"/>
            <a:ext cx="10515600" cy="759536"/>
          </a:xfrm>
        </p:spPr>
        <p:txBody>
          <a:bodyPr>
            <a:normAutofit/>
          </a:bodyPr>
          <a:lstStyle/>
          <a:p>
            <a:r>
              <a:rPr lang="en-US" sz="4000" dirty="0">
                <a:cs typeface="Angsana New" panose="02020603050405020304" pitchFamily="18" charset="-34"/>
              </a:rPr>
              <a:t>The danger of allowing </a:t>
            </a:r>
            <a:r>
              <a:rPr lang="en-US" sz="4000" dirty="0">
                <a:solidFill>
                  <a:srgbClr val="188A68"/>
                </a:solidFill>
                <a:cs typeface="Angsana New" panose="02020603050405020304" pitchFamily="18" charset="-34"/>
              </a:rPr>
              <a:t>health risk </a:t>
            </a:r>
            <a:r>
              <a:rPr lang="en-US" sz="4000" dirty="0">
                <a:cs typeface="Angsana New" panose="02020603050405020304" pitchFamily="18" charset="-34"/>
              </a:rPr>
              <a:t>to compound</a:t>
            </a:r>
            <a:endParaRPr lang="en-US" sz="4000" dirty="0">
              <a:latin typeface="Montserrat Medium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2837A-A154-A659-01D9-7AB1C380B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6602"/>
            <a:ext cx="5061559" cy="31019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Health Insurance is now the 2nd largest </a:t>
            </a:r>
            <a:r>
              <a:rPr lang="en-US" sz="1800" dirty="0">
                <a:solidFill>
                  <a:srgbClr val="188A68"/>
                </a:solidFill>
              </a:rPr>
              <a:t>monthly expense</a:t>
            </a:r>
            <a:r>
              <a:rPr lang="en-US" sz="1800" dirty="0"/>
              <a:t> for most small to medium sized business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Potential danger in locking in an inflated </a:t>
            </a:r>
            <a:r>
              <a:rPr lang="en-US" sz="1800" dirty="0">
                <a:solidFill>
                  <a:srgbClr val="188A68"/>
                </a:solidFill>
              </a:rPr>
              <a:t>cost of risk</a:t>
            </a:r>
            <a:r>
              <a:rPr lang="en-US" sz="1800" dirty="0"/>
              <a:t> ahead of a </a:t>
            </a:r>
            <a:r>
              <a:rPr lang="en-US" sz="1800" dirty="0">
                <a:solidFill>
                  <a:srgbClr val="188A68"/>
                </a:solidFill>
              </a:rPr>
              <a:t>recession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53D12E-84C6-9091-512F-646AFBBFD16C}"/>
              </a:ext>
            </a:extLst>
          </p:cNvPr>
          <p:cNvSpPr txBox="1">
            <a:spLocks/>
          </p:cNvSpPr>
          <p:nvPr/>
        </p:nvSpPr>
        <p:spPr>
          <a:xfrm>
            <a:off x="1925782" y="1348228"/>
            <a:ext cx="3215629" cy="6148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200" b="1" dirty="0"/>
              <a:t>Increases your client’s exposure to inflation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3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552298-7C23-0BE5-12E4-058A7C1D6616}"/>
              </a:ext>
            </a:extLst>
          </p:cNvPr>
          <p:cNvSpPr txBox="1"/>
          <p:nvPr/>
        </p:nvSpPr>
        <p:spPr>
          <a:xfrm>
            <a:off x="4067945" y="5765673"/>
            <a:ext cx="7121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00000"/>
              </a:lnSpc>
              <a:defRPr/>
            </a:pPr>
            <a:r>
              <a:rPr lang="en-US" sz="1600" i="1" kern="1200" dirty="0">
                <a:solidFill>
                  <a:srgbClr val="188A68"/>
                </a:solidFill>
                <a:latin typeface="Montserrat" pitchFamily="2" charset="77"/>
                <a:cs typeface="Calibri"/>
                <a:sym typeface="Calibri"/>
              </a:rPr>
              <a:t>If your client has had constant increases (even mild ones), it’s worth seeing if resetting their Health Risk could dramatically reduce costs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0E16ED-A5EA-DF16-5E9D-3F56109956F1}"/>
              </a:ext>
            </a:extLst>
          </p:cNvPr>
          <p:cNvSpPr txBox="1">
            <a:spLocks/>
          </p:cNvSpPr>
          <p:nvPr/>
        </p:nvSpPr>
        <p:spPr>
          <a:xfrm>
            <a:off x="7050589" y="1510171"/>
            <a:ext cx="4138593" cy="452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Will only get worse with time</a:t>
            </a:r>
          </a:p>
        </p:txBody>
      </p:sp>
      <p:pic>
        <p:nvPicPr>
          <p:cNvPr id="5" name="Picture 2" descr="Image result for sitting elephant">
            <a:extLst>
              <a:ext uri="{FF2B5EF4-FFF2-40B4-BE49-F238E27FC236}">
                <a16:creationId xmlns:a16="http://schemas.microsoft.com/office/drawing/2014/main" id="{51526495-DF98-696A-7E11-1F7B43C6F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305164" y="3976253"/>
            <a:ext cx="1834976" cy="19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A4772C4-896F-7398-2AFD-C74B191287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4808604"/>
              </p:ext>
            </p:extLst>
          </p:nvPr>
        </p:nvGraphicFramePr>
        <p:xfrm>
          <a:off x="6292243" y="2115574"/>
          <a:ext cx="5387769" cy="3650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93790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39CB7-FFB7-161F-94E9-19452CB398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From a </a:t>
            </a:r>
            <a:r>
              <a:rPr lang="en-US" sz="4000" dirty="0">
                <a:solidFill>
                  <a:srgbClr val="188A68"/>
                </a:solidFill>
              </a:rPr>
              <a:t>Health Risk </a:t>
            </a:r>
            <a:r>
              <a:rPr lang="en-US" sz="4000" dirty="0"/>
              <a:t>perspective: What makes the individual market inflation resistant?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2837A-A154-A659-01D9-7AB1C380B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3091"/>
            <a:ext cx="10515600" cy="30064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solidFill>
                  <a:schemeClr val="tx1"/>
                </a:solidFill>
              </a:rPr>
              <a:t>  In </a:t>
            </a:r>
            <a:r>
              <a:rPr lang="en-US" sz="1800" dirty="0"/>
              <a:t> Increased competition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1800" dirty="0"/>
              <a:t>  Networks designed to control costs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1800" dirty="0"/>
              <a:t>  Subsidized by the government (not your client)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1800" dirty="0"/>
              <a:t>  A larger risk pool—</a:t>
            </a:r>
            <a:r>
              <a:rPr lang="en-US" sz="1800" dirty="0">
                <a:solidFill>
                  <a:srgbClr val="188A68"/>
                </a:solidFill>
              </a:rPr>
              <a:t>17M+</a:t>
            </a:r>
            <a:r>
              <a:rPr lang="en-US" sz="1800" dirty="0"/>
              <a:t> instead of your client size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846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39CB7-FFB7-161F-94E9-19452CB398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ICHRA in a </a:t>
            </a:r>
            <a:r>
              <a:rPr lang="en-US" sz="4000" dirty="0">
                <a:solidFill>
                  <a:srgbClr val="188A68"/>
                </a:solidFill>
              </a:rPr>
              <a:t>potential recession</a:t>
            </a:r>
            <a:r>
              <a:rPr lang="en-US" sz="4000" dirty="0"/>
              <a:t>: how does it help?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2837A-A154-A659-01D9-7AB1C380B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9018"/>
            <a:ext cx="10515600" cy="30064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solidFill>
                  <a:schemeClr val="tx1"/>
                </a:solidFill>
              </a:rPr>
              <a:t>  Predictable costs 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solidFill>
                  <a:schemeClr val="tx1"/>
                </a:solidFill>
              </a:rPr>
              <a:t>  Easy to scale up or down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solidFill>
                  <a:schemeClr val="tx1"/>
                </a:solidFill>
              </a:rPr>
              <a:t>  Designed to optimize benefits spend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 Employees keep their health plan </a:t>
            </a:r>
            <a:r>
              <a:rPr lang="en-US" sz="1800" dirty="0">
                <a:solidFill>
                  <a:schemeClr val="tx1"/>
                </a:solidFill>
              </a:rPr>
              <a:t>if layoffs are necessary 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solidFill>
                  <a:schemeClr val="tx1"/>
                </a:solidFill>
              </a:rPr>
              <a:t>  Easy to pick up post-layoffs (if needed)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solidFill>
                  <a:schemeClr val="tx1"/>
                </a:solidFill>
              </a:rPr>
              <a:t>  Only pay for what your employees use (and not any more)</a:t>
            </a:r>
          </a:p>
        </p:txBody>
      </p:sp>
    </p:spTree>
    <p:extLst>
      <p:ext uri="{BB962C8B-B14F-4D97-AF65-F5344CB8AC3E}">
        <p14:creationId xmlns:p14="http://schemas.microsoft.com/office/powerpoint/2010/main" val="1192441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39CB7-FFB7-161F-94E9-19452CB398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ICHRA with </a:t>
            </a:r>
            <a:r>
              <a:rPr lang="en-US" sz="4000" dirty="0">
                <a:solidFill>
                  <a:srgbClr val="188A68"/>
                </a:solidFill>
              </a:rPr>
              <a:t>recruitment &amp; retention</a:t>
            </a:r>
            <a:r>
              <a:rPr lang="en-US" sz="4000" dirty="0"/>
              <a:t>: how does it help?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2837A-A154-A659-01D9-7AB1C380B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0064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solidFill>
                  <a:schemeClr val="tx1"/>
                </a:solidFill>
              </a:rPr>
              <a:t>  </a:t>
            </a:r>
            <a:r>
              <a:rPr lang="en-US" sz="1800" dirty="0"/>
              <a:t>Competitive benefits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1800" dirty="0"/>
              <a:t>  Emphasis on employee choice and personalization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1800" dirty="0"/>
              <a:t>  Accommodate benefits for remote employees or multi-state footprint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76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ACAFD0-8445-D248-EF68-EF9A1E27D4F0}"/>
              </a:ext>
            </a:extLst>
          </p:cNvPr>
          <p:cNvSpPr txBox="1"/>
          <p:nvPr/>
        </p:nvSpPr>
        <p:spPr>
          <a:xfrm>
            <a:off x="2364809" y="2598003"/>
            <a:ext cx="74874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ICHRA &amp; Take Command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2D4FCBA-E52A-6838-420C-C15179DB293C}"/>
              </a:ext>
            </a:extLst>
          </p:cNvPr>
          <p:cNvSpPr txBox="1">
            <a:spLocks/>
          </p:cNvSpPr>
          <p:nvPr/>
        </p:nvSpPr>
        <p:spPr>
          <a:xfrm>
            <a:off x="1536526" y="3445179"/>
            <a:ext cx="9144000" cy="442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latin typeface="Montserrat" pitchFamily="2" charset="77"/>
              </a:rPr>
              <a:t>A Short Overview</a:t>
            </a:r>
          </a:p>
        </p:txBody>
      </p:sp>
    </p:spTree>
    <p:extLst>
      <p:ext uri="{BB962C8B-B14F-4D97-AF65-F5344CB8AC3E}">
        <p14:creationId xmlns:p14="http://schemas.microsoft.com/office/powerpoint/2010/main" val="2966619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ACAFD0-8445-D248-EF68-EF9A1E27D4F0}"/>
              </a:ext>
            </a:extLst>
          </p:cNvPr>
          <p:cNvSpPr txBox="1"/>
          <p:nvPr/>
        </p:nvSpPr>
        <p:spPr>
          <a:xfrm>
            <a:off x="2364809" y="2598003"/>
            <a:ext cx="74874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Client Discussions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2D4FCBA-E52A-6838-420C-C15179DB293C}"/>
              </a:ext>
            </a:extLst>
          </p:cNvPr>
          <p:cNvSpPr txBox="1">
            <a:spLocks/>
          </p:cNvSpPr>
          <p:nvPr/>
        </p:nvSpPr>
        <p:spPr>
          <a:xfrm>
            <a:off x="1536526" y="3445178"/>
            <a:ext cx="9144000" cy="1237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Montserrat" pitchFamily="2" charset="77"/>
              </a:rPr>
              <a:t>How to best introduce the concept to your client</a:t>
            </a:r>
          </a:p>
          <a:p>
            <a:pPr marL="0" indent="0" algn="ctr">
              <a:buNone/>
            </a:pPr>
            <a:endParaRPr lang="en-US" sz="2400" dirty="0">
              <a:latin typeface="Montserrat" pitchFamily="2" charset="77"/>
            </a:endParaRPr>
          </a:p>
          <a:p>
            <a:pPr marL="0" indent="0" algn="ctr">
              <a:buNone/>
            </a:pPr>
            <a:endParaRPr lang="en-US" sz="24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36938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39CB7-FFB7-161F-94E9-19452CB398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82425"/>
            <a:ext cx="11589327" cy="1287067"/>
          </a:xfrm>
        </p:spPr>
        <p:txBody>
          <a:bodyPr anchor="t">
            <a:noAutofit/>
          </a:bodyPr>
          <a:lstStyle/>
          <a:p>
            <a:r>
              <a:rPr lang="en-US" sz="3900" dirty="0">
                <a:cs typeface="Angsana New" panose="02020603050405020304" pitchFamily="18" charset="-34"/>
              </a:rPr>
              <a:t>Your client may not fully understand recession, inflation and health risk, but they may say the following…</a:t>
            </a:r>
            <a:br>
              <a:rPr lang="en-US" sz="3900" dirty="0">
                <a:cs typeface="Angsana New" panose="02020603050405020304" pitchFamily="18" charset="-34"/>
              </a:rPr>
            </a:br>
            <a:endParaRPr lang="en-US" sz="3900" dirty="0">
              <a:latin typeface="Montserrat Medium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2837A-A154-A659-01D9-7AB1C380B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0572"/>
            <a:ext cx="5061559" cy="310190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“</a:t>
            </a:r>
            <a:r>
              <a:rPr lang="en-US" sz="1800" b="1" dirty="0"/>
              <a:t>Another big renewal</a:t>
            </a:r>
            <a:r>
              <a:rPr lang="en-US" sz="1800" dirty="0"/>
              <a:t>?!... How can we get off this treadmill?”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tx1"/>
                </a:solidFill>
              </a:rPr>
              <a:t>“We are really sick of the </a:t>
            </a:r>
            <a:r>
              <a:rPr lang="en-US" sz="1800" b="1" dirty="0">
                <a:solidFill>
                  <a:schemeClr val="tx1"/>
                </a:solidFill>
              </a:rPr>
              <a:t>uncertainty</a:t>
            </a:r>
            <a:r>
              <a:rPr lang="en-US" sz="1800" dirty="0">
                <a:solidFill>
                  <a:schemeClr val="tx1"/>
                </a:solidFill>
              </a:rPr>
              <a:t>…”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tx1"/>
                </a:solidFill>
              </a:rPr>
              <a:t>“Will my employees have health coverage if we have to do </a:t>
            </a:r>
            <a:r>
              <a:rPr lang="en-US" sz="1800" b="1" dirty="0">
                <a:solidFill>
                  <a:schemeClr val="tx1"/>
                </a:solidFill>
              </a:rPr>
              <a:t>layoffs</a:t>
            </a:r>
            <a:r>
              <a:rPr lang="en-US" sz="1800" dirty="0">
                <a:solidFill>
                  <a:schemeClr val="tx1"/>
                </a:solidFill>
              </a:rPr>
              <a:t>?”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tx1"/>
                </a:solidFill>
              </a:rPr>
              <a:t>“We’re growing so fast and need a </a:t>
            </a:r>
            <a:r>
              <a:rPr lang="en-US" sz="1800" b="1" dirty="0">
                <a:solidFill>
                  <a:schemeClr val="tx1"/>
                </a:solidFill>
              </a:rPr>
              <a:t>benefit solution that scales </a:t>
            </a:r>
            <a:r>
              <a:rPr lang="en-US" sz="1800" dirty="0">
                <a:solidFill>
                  <a:schemeClr val="tx1"/>
                </a:solidFill>
              </a:rPr>
              <a:t>with us”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“</a:t>
            </a:r>
            <a:r>
              <a:rPr lang="en-US" sz="1800" b="1" dirty="0"/>
              <a:t>Can we just give some earmarked $$ to the employees</a:t>
            </a:r>
            <a:r>
              <a:rPr lang="en-US" sz="1800" dirty="0"/>
              <a:t>?”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53D12E-84C6-9091-512F-646AFBBFD16C}"/>
              </a:ext>
            </a:extLst>
          </p:cNvPr>
          <p:cNvSpPr txBox="1">
            <a:spLocks/>
          </p:cNvSpPr>
          <p:nvPr/>
        </p:nvSpPr>
        <p:spPr>
          <a:xfrm>
            <a:off x="2224668" y="1763464"/>
            <a:ext cx="2447541" cy="411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b="1" dirty="0"/>
              <a:t>Employers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AC46CD-CFE8-E50E-E71F-3E69C4F71794}"/>
              </a:ext>
            </a:extLst>
          </p:cNvPr>
          <p:cNvSpPr txBox="1">
            <a:spLocks/>
          </p:cNvSpPr>
          <p:nvPr/>
        </p:nvSpPr>
        <p:spPr>
          <a:xfrm>
            <a:off x="7527318" y="1763464"/>
            <a:ext cx="2447541" cy="411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b="1" dirty="0"/>
              <a:t>Employees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6CE246-9EC5-6BD3-2987-837BD0B80361}"/>
              </a:ext>
            </a:extLst>
          </p:cNvPr>
          <p:cNvSpPr txBox="1"/>
          <p:nvPr/>
        </p:nvSpPr>
        <p:spPr>
          <a:xfrm>
            <a:off x="2457713" y="5102355"/>
            <a:ext cx="3638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188A68"/>
                </a:solidFill>
                <a:latin typeface="Montserrat" pitchFamily="2" charset="77"/>
              </a:rPr>
              <a:t>A common CFO refrain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7F968E-2D65-9FD8-BAAA-E9AD59CE4B22}"/>
              </a:ext>
            </a:extLst>
          </p:cNvPr>
          <p:cNvSpPr txBox="1">
            <a:spLocks/>
          </p:cNvSpPr>
          <p:nvPr/>
        </p:nvSpPr>
        <p:spPr>
          <a:xfrm>
            <a:off x="6292243" y="2380572"/>
            <a:ext cx="5061559" cy="31019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“</a:t>
            </a:r>
            <a:r>
              <a:rPr lang="en-US" sz="1800" b="1" dirty="0"/>
              <a:t>I don’t participate</a:t>
            </a:r>
            <a:r>
              <a:rPr lang="en-US" sz="1800" dirty="0"/>
              <a:t> because I don’t like either of the two options I’m given.”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“I just want </a:t>
            </a:r>
            <a:r>
              <a:rPr lang="en-US" sz="1800" b="1" dirty="0"/>
              <a:t>healthcare that I can afford </a:t>
            </a:r>
            <a:r>
              <a:rPr lang="en-US" sz="1800" dirty="0"/>
              <a:t>and not additional programs and perks!”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dirty="0"/>
              <a:t>“Every time we switch carriers, I’m forced to </a:t>
            </a:r>
            <a:r>
              <a:rPr lang="en-US" sz="1800" b="1" dirty="0"/>
              <a:t>switch doctors</a:t>
            </a:r>
            <a:r>
              <a:rPr lang="en-US" sz="1800" dirty="0"/>
              <a:t> and providers!”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dirty="0"/>
              <a:t>“As a </a:t>
            </a:r>
            <a:r>
              <a:rPr lang="en-US" sz="1800" b="1" dirty="0"/>
              <a:t>remote employee</a:t>
            </a:r>
            <a:r>
              <a:rPr lang="en-US" sz="1800" dirty="0"/>
              <a:t>, this hospital network doesn’t work for me…”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dirty="0"/>
              <a:t>“What will I do if </a:t>
            </a:r>
            <a:r>
              <a:rPr lang="en-US" sz="1800" b="1" dirty="0"/>
              <a:t>I’m let go and lose my health coverage</a:t>
            </a:r>
            <a:r>
              <a:rPr lang="en-US" sz="1800" dirty="0"/>
              <a:t>?”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789058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618BB4-F5B9-15B7-5FE9-88AC1AB34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566" y="528296"/>
            <a:ext cx="10298323" cy="50729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Case Study: Pennsylvania Tech Co.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56078-666E-E8C9-1986-F05C8D26995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272929" y="6423405"/>
            <a:ext cx="229229" cy="256480"/>
          </a:xfrm>
        </p:spPr>
        <p:txBody>
          <a:bodyPr/>
          <a:lstStyle/>
          <a:p>
            <a:fld id="{86CB4B4D-7CA3-9044-876B-883B54F8677D}" type="slidenum">
              <a:rPr lang="en-US" smtClean="0"/>
              <a:t>32</a:t>
            </a:fld>
            <a:endParaRPr lang="en-US" dirty="0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0C429CF6-00C1-DF52-8ADA-1E564A0B5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862246"/>
              </p:ext>
            </p:extLst>
          </p:nvPr>
        </p:nvGraphicFramePr>
        <p:xfrm>
          <a:off x="6483016" y="2680171"/>
          <a:ext cx="5191161" cy="1599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387">
                  <a:extLst>
                    <a:ext uri="{9D8B030D-6E8A-4147-A177-3AD203B41FA5}">
                      <a16:colId xmlns:a16="http://schemas.microsoft.com/office/drawing/2014/main" val="1155948665"/>
                    </a:ext>
                  </a:extLst>
                </a:gridCol>
                <a:gridCol w="1730387">
                  <a:extLst>
                    <a:ext uri="{9D8B030D-6E8A-4147-A177-3AD203B41FA5}">
                      <a16:colId xmlns:a16="http://schemas.microsoft.com/office/drawing/2014/main" val="289361245"/>
                    </a:ext>
                  </a:extLst>
                </a:gridCol>
                <a:gridCol w="1730387">
                  <a:extLst>
                    <a:ext uri="{9D8B030D-6E8A-4147-A177-3AD203B41FA5}">
                      <a16:colId xmlns:a16="http://schemas.microsoft.com/office/drawing/2014/main" val="3190148176"/>
                    </a:ext>
                  </a:extLst>
                </a:gridCol>
              </a:tblGrid>
              <a:tr h="48941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Montserrat" pitchFamily="2" charset="77"/>
                      </a:endParaRPr>
                    </a:p>
                  </a:txBody>
                  <a:tcPr marL="45720" marR="45720" marT="22860" marB="2286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2022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2023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718684"/>
                  </a:ext>
                </a:extLst>
              </a:tr>
              <a:tr h="1110507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Fully Insured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Cost Estimate</a:t>
                      </a:r>
                    </a:p>
                  </a:txBody>
                  <a:tcPr marL="45720" marR="45720" marT="22860" marB="2286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Montserrat" pitchFamily="2" charset="77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Montserrat" pitchFamily="2" charset="77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30403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EBC94E7-2BFB-FA25-4490-B0DD13599258}"/>
              </a:ext>
            </a:extLst>
          </p:cNvPr>
          <p:cNvSpPr txBox="1"/>
          <p:nvPr/>
        </p:nvSpPr>
        <p:spPr>
          <a:xfrm>
            <a:off x="7919827" y="3270723"/>
            <a:ext cx="2270844" cy="559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>
              <a:lnSpc>
                <a:spcPct val="100000"/>
              </a:lnSpc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a typeface="Graphik"/>
                <a:cs typeface="Graphik"/>
                <a:sym typeface="Graphik"/>
              </a:rPr>
              <a:t>$1.6M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445317-7F51-6DC4-F35D-DE60D3B92B87}"/>
              </a:ext>
            </a:extLst>
          </p:cNvPr>
          <p:cNvSpPr txBox="1"/>
          <p:nvPr/>
        </p:nvSpPr>
        <p:spPr>
          <a:xfrm>
            <a:off x="9656429" y="3270723"/>
            <a:ext cx="2270844" cy="559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>
              <a:lnSpc>
                <a:spcPct val="100000"/>
              </a:lnSpc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a typeface="Graphik"/>
                <a:cs typeface="Graphik"/>
                <a:sym typeface="Graphik"/>
              </a:rPr>
              <a:t>&gt;$2.0M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574A3D-7AAD-93D6-F63B-8948A354192F}"/>
              </a:ext>
            </a:extLst>
          </p:cNvPr>
          <p:cNvSpPr txBox="1"/>
          <p:nvPr/>
        </p:nvSpPr>
        <p:spPr>
          <a:xfrm>
            <a:off x="8313052" y="3905472"/>
            <a:ext cx="1531089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>
              <a:lnSpc>
                <a:spcPct val="100000"/>
              </a:lnSpc>
            </a:pPr>
            <a:r>
              <a:rPr lang="en-US" sz="1000" i="1" dirty="0">
                <a:solidFill>
                  <a:srgbClr val="000000"/>
                </a:solidFill>
                <a:latin typeface="Mark Pro" panose="020B0504020201010104" pitchFamily="34" charset="77"/>
                <a:ea typeface="Graphik"/>
                <a:cs typeface="Graphik"/>
                <a:sym typeface="Graphik"/>
              </a:rPr>
              <a:t>$1.49M + $0.15M HRA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8C7FA6-7DE5-F126-ED43-60D3AEC10C8D}"/>
              </a:ext>
            </a:extLst>
          </p:cNvPr>
          <p:cNvSpPr txBox="1"/>
          <p:nvPr/>
        </p:nvSpPr>
        <p:spPr>
          <a:xfrm>
            <a:off x="10049655" y="3905472"/>
            <a:ext cx="1531089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>
              <a:lnSpc>
                <a:spcPct val="100000"/>
              </a:lnSpc>
            </a:pPr>
            <a:r>
              <a:rPr lang="en-US" sz="1000" i="1" dirty="0">
                <a:solidFill>
                  <a:srgbClr val="000000"/>
                </a:solidFill>
                <a:latin typeface="Mark Pro" panose="020B0504020201010104" pitchFamily="34" charset="77"/>
                <a:ea typeface="Graphik"/>
                <a:cs typeface="Graphik"/>
                <a:sym typeface="Graphik"/>
              </a:rPr>
              <a:t>Projected 30% Increase</a:t>
            </a: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1A8E5285-913F-8951-B265-38A1E7602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19842"/>
              </p:ext>
            </p:extLst>
          </p:nvPr>
        </p:nvGraphicFramePr>
        <p:xfrm>
          <a:off x="577744" y="2633358"/>
          <a:ext cx="5405214" cy="3443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860">
                  <a:extLst>
                    <a:ext uri="{9D8B030D-6E8A-4147-A177-3AD203B41FA5}">
                      <a16:colId xmlns:a16="http://schemas.microsoft.com/office/drawing/2014/main" val="1155948665"/>
                    </a:ext>
                  </a:extLst>
                </a:gridCol>
                <a:gridCol w="3826354">
                  <a:extLst>
                    <a:ext uri="{9D8B030D-6E8A-4147-A177-3AD203B41FA5}">
                      <a16:colId xmlns:a16="http://schemas.microsoft.com/office/drawing/2014/main" val="289361245"/>
                    </a:ext>
                  </a:extLst>
                </a:gridCol>
              </a:tblGrid>
              <a:tr h="55145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Location</a:t>
                      </a:r>
                    </a:p>
                  </a:txBody>
                  <a:tcPr marL="45720" marR="45720" marT="22860" marB="2286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Pennsylvania + Remote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718684"/>
                  </a:ext>
                </a:extLst>
              </a:tr>
              <a:tr h="55145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Industry</a:t>
                      </a:r>
                    </a:p>
                  </a:txBody>
                  <a:tcPr marL="45720" marR="45720" marT="22860" marB="2286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Technology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211546"/>
                  </a:ext>
                </a:extLst>
              </a:tr>
              <a:tr h="55145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Employees</a:t>
                      </a:r>
                    </a:p>
                  </a:txBody>
                  <a:tcPr marL="45720" marR="45720" marT="22860" marB="2286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260 FTE; 185 Participating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304039"/>
                  </a:ext>
                </a:extLst>
              </a:tr>
              <a:tr h="55145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Health Benefit</a:t>
                      </a:r>
                    </a:p>
                  </a:txBody>
                  <a:tcPr marL="45720" marR="45720" marT="22860" marB="2286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Fully Insured, Group Plan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089549"/>
                  </a:ext>
                </a:extLst>
              </a:tr>
              <a:tr h="55145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ER Issues</a:t>
                      </a:r>
                    </a:p>
                  </a:txBody>
                  <a:tcPr marL="45720" marR="45720" marT="22860" marB="2286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Escalating cost, Rising complexity managing multiple programs, Claims uncertainty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717"/>
                  </a:ext>
                </a:extLst>
              </a:tr>
              <a:tr h="55145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EE Issues</a:t>
                      </a:r>
                    </a:p>
                  </a:txBody>
                  <a:tcPr marL="45720" marR="45720" marT="22860" marB="2286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Lack of optionality, remote employee network issues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903082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78991748-9DED-E4AC-AB59-7D7A1064A4CF}"/>
              </a:ext>
            </a:extLst>
          </p:cNvPr>
          <p:cNvSpPr txBox="1">
            <a:spLocks/>
          </p:cNvSpPr>
          <p:nvPr/>
        </p:nvSpPr>
        <p:spPr>
          <a:xfrm>
            <a:off x="437022" y="1666026"/>
            <a:ext cx="5658978" cy="400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normAutofit/>
          </a:bodyPr>
          <a:lstStyle>
            <a:lvl1pPr marL="0" marR="0" indent="0" algn="l" defTabSz="2438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u="none" strike="noStrike" cap="none" spc="-84" baseline="0">
                <a:solidFill>
                  <a:srgbClr val="174235"/>
                </a:solidFill>
                <a:uFillTx/>
                <a:latin typeface="Tiempos Headline Regular" panose="02020503060303060403"/>
                <a:ea typeface="+mn-ea"/>
                <a:cs typeface="+mn-cs"/>
                <a:sym typeface="Tiempos Headline Medium"/>
              </a:defRPr>
            </a:lvl1pPr>
            <a:lvl2pPr marL="0" marR="0" indent="457200" algn="l" defTabSz="2438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84" baseline="0">
                <a:solidFill>
                  <a:srgbClr val="27322F"/>
                </a:solidFill>
                <a:uFillTx/>
                <a:latin typeface="+mn-lt"/>
                <a:ea typeface="+mn-ea"/>
                <a:cs typeface="+mn-cs"/>
                <a:sym typeface="Tiempos Headline Medium"/>
              </a:defRPr>
            </a:lvl2pPr>
            <a:lvl3pPr marL="0" marR="0" indent="914400" algn="l" defTabSz="2438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84" baseline="0">
                <a:solidFill>
                  <a:srgbClr val="27322F"/>
                </a:solidFill>
                <a:uFillTx/>
                <a:latin typeface="+mn-lt"/>
                <a:ea typeface="+mn-ea"/>
                <a:cs typeface="+mn-cs"/>
                <a:sym typeface="Tiempos Headline Medium"/>
              </a:defRPr>
            </a:lvl3pPr>
            <a:lvl4pPr marL="0" marR="0" indent="1371600" algn="l" defTabSz="2438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84" baseline="0">
                <a:solidFill>
                  <a:srgbClr val="27322F"/>
                </a:solidFill>
                <a:uFillTx/>
                <a:latin typeface="+mn-lt"/>
                <a:ea typeface="+mn-ea"/>
                <a:cs typeface="+mn-cs"/>
                <a:sym typeface="Tiempos Headline Medium"/>
              </a:defRPr>
            </a:lvl4pPr>
            <a:lvl5pPr marL="0" marR="0" indent="1828800" algn="l" defTabSz="2438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84" baseline="0">
                <a:solidFill>
                  <a:srgbClr val="27322F"/>
                </a:solidFill>
                <a:uFillTx/>
                <a:latin typeface="+mn-lt"/>
                <a:ea typeface="+mn-ea"/>
                <a:cs typeface="+mn-cs"/>
                <a:sym typeface="Tiempos Headline Medium"/>
              </a:defRPr>
            </a:lvl5pPr>
            <a:lvl6pPr marL="0" marR="0" indent="2286000" algn="l" defTabSz="2438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84" baseline="0">
                <a:solidFill>
                  <a:srgbClr val="27322F"/>
                </a:solidFill>
                <a:uFillTx/>
                <a:latin typeface="+mn-lt"/>
                <a:ea typeface="+mn-ea"/>
                <a:cs typeface="+mn-cs"/>
                <a:sym typeface="Tiempos Headline Medium"/>
              </a:defRPr>
            </a:lvl6pPr>
            <a:lvl7pPr marL="0" marR="0" indent="2743200" algn="l" defTabSz="2438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84" baseline="0">
                <a:solidFill>
                  <a:srgbClr val="27322F"/>
                </a:solidFill>
                <a:uFillTx/>
                <a:latin typeface="+mn-lt"/>
                <a:ea typeface="+mn-ea"/>
                <a:cs typeface="+mn-cs"/>
                <a:sym typeface="Tiempos Headline Medium"/>
              </a:defRPr>
            </a:lvl7pPr>
            <a:lvl8pPr marL="0" marR="0" indent="3200400" algn="l" defTabSz="2438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84" baseline="0">
                <a:solidFill>
                  <a:srgbClr val="27322F"/>
                </a:solidFill>
                <a:uFillTx/>
                <a:latin typeface="+mn-lt"/>
                <a:ea typeface="+mn-ea"/>
                <a:cs typeface="+mn-cs"/>
                <a:sym typeface="Tiempos Headline Medium"/>
              </a:defRPr>
            </a:lvl8pPr>
            <a:lvl9pPr marL="0" marR="0" indent="3657600" algn="l" defTabSz="2438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84" baseline="0">
                <a:solidFill>
                  <a:srgbClr val="27322F"/>
                </a:solidFill>
                <a:uFillTx/>
                <a:latin typeface="+mn-lt"/>
                <a:ea typeface="+mn-ea"/>
                <a:cs typeface="+mn-cs"/>
                <a:sym typeface="Tiempos Headline Medium"/>
              </a:defRPr>
            </a:lvl9pPr>
          </a:lstStyle>
          <a:p>
            <a:pPr algn="ctr" hangingPunct="1"/>
            <a:r>
              <a:rPr lang="en-US" sz="2000" dirty="0">
                <a:solidFill>
                  <a:schemeClr val="tx1"/>
                </a:solidFill>
                <a:latin typeface="Montserrat" pitchFamily="2" charset="77"/>
              </a:rPr>
              <a:t>Tech Co. Situation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2545360-EF23-C351-816E-895A54E8E547}"/>
              </a:ext>
            </a:extLst>
          </p:cNvPr>
          <p:cNvSpPr txBox="1">
            <a:spLocks/>
          </p:cNvSpPr>
          <p:nvPr/>
        </p:nvSpPr>
        <p:spPr>
          <a:xfrm>
            <a:off x="6127350" y="1666026"/>
            <a:ext cx="5658978" cy="400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normAutofit/>
          </a:bodyPr>
          <a:lstStyle>
            <a:lvl1pPr marL="0" marR="0" indent="0" algn="l" defTabSz="2438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84" baseline="0">
                <a:solidFill>
                  <a:srgbClr val="27322F"/>
                </a:solidFill>
                <a:uFillTx/>
                <a:latin typeface="+mn-lt"/>
                <a:ea typeface="+mn-ea"/>
                <a:cs typeface="+mn-cs"/>
                <a:sym typeface="Tiempos Headline Medium"/>
              </a:defRPr>
            </a:lvl1pPr>
            <a:lvl2pPr marL="0" marR="0" indent="457200" algn="l" defTabSz="2438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84" baseline="0">
                <a:solidFill>
                  <a:srgbClr val="27322F"/>
                </a:solidFill>
                <a:uFillTx/>
                <a:latin typeface="+mn-lt"/>
                <a:ea typeface="+mn-ea"/>
                <a:cs typeface="+mn-cs"/>
                <a:sym typeface="Tiempos Headline Medium"/>
              </a:defRPr>
            </a:lvl2pPr>
            <a:lvl3pPr marL="0" marR="0" indent="914400" algn="l" defTabSz="2438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84" baseline="0">
                <a:solidFill>
                  <a:srgbClr val="27322F"/>
                </a:solidFill>
                <a:uFillTx/>
                <a:latin typeface="+mn-lt"/>
                <a:ea typeface="+mn-ea"/>
                <a:cs typeface="+mn-cs"/>
                <a:sym typeface="Tiempos Headline Medium"/>
              </a:defRPr>
            </a:lvl3pPr>
            <a:lvl4pPr marL="0" marR="0" indent="1371600" algn="l" defTabSz="2438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84" baseline="0">
                <a:solidFill>
                  <a:srgbClr val="27322F"/>
                </a:solidFill>
                <a:uFillTx/>
                <a:latin typeface="+mn-lt"/>
                <a:ea typeface="+mn-ea"/>
                <a:cs typeface="+mn-cs"/>
                <a:sym typeface="Tiempos Headline Medium"/>
              </a:defRPr>
            </a:lvl4pPr>
            <a:lvl5pPr marL="0" marR="0" indent="1828800" algn="l" defTabSz="2438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84" baseline="0">
                <a:solidFill>
                  <a:srgbClr val="27322F"/>
                </a:solidFill>
                <a:uFillTx/>
                <a:latin typeface="+mn-lt"/>
                <a:ea typeface="+mn-ea"/>
                <a:cs typeface="+mn-cs"/>
                <a:sym typeface="Tiempos Headline Medium"/>
              </a:defRPr>
            </a:lvl5pPr>
            <a:lvl6pPr marL="0" marR="0" indent="2286000" algn="l" defTabSz="2438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84" baseline="0">
                <a:solidFill>
                  <a:srgbClr val="27322F"/>
                </a:solidFill>
                <a:uFillTx/>
                <a:latin typeface="+mn-lt"/>
                <a:ea typeface="+mn-ea"/>
                <a:cs typeface="+mn-cs"/>
                <a:sym typeface="Tiempos Headline Medium"/>
              </a:defRPr>
            </a:lvl6pPr>
            <a:lvl7pPr marL="0" marR="0" indent="2743200" algn="l" defTabSz="2438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84" baseline="0">
                <a:solidFill>
                  <a:srgbClr val="27322F"/>
                </a:solidFill>
                <a:uFillTx/>
                <a:latin typeface="+mn-lt"/>
                <a:ea typeface="+mn-ea"/>
                <a:cs typeface="+mn-cs"/>
                <a:sym typeface="Tiempos Headline Medium"/>
              </a:defRPr>
            </a:lvl7pPr>
            <a:lvl8pPr marL="0" marR="0" indent="3200400" algn="l" defTabSz="2438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84" baseline="0">
                <a:solidFill>
                  <a:srgbClr val="27322F"/>
                </a:solidFill>
                <a:uFillTx/>
                <a:latin typeface="+mn-lt"/>
                <a:ea typeface="+mn-ea"/>
                <a:cs typeface="+mn-cs"/>
                <a:sym typeface="Tiempos Headline Medium"/>
              </a:defRPr>
            </a:lvl8pPr>
            <a:lvl9pPr marL="0" marR="0" indent="3657600" algn="l" defTabSz="2438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84" baseline="0">
                <a:solidFill>
                  <a:srgbClr val="27322F"/>
                </a:solidFill>
                <a:uFillTx/>
                <a:latin typeface="+mn-lt"/>
                <a:ea typeface="+mn-ea"/>
                <a:cs typeface="+mn-cs"/>
                <a:sym typeface="Tiempos Headline Medium"/>
              </a:defRPr>
            </a:lvl9pPr>
          </a:lstStyle>
          <a:p>
            <a:pPr algn="ctr" hangingPunct="1"/>
            <a:r>
              <a:rPr lang="en-US" sz="2000" b="1" dirty="0">
                <a:solidFill>
                  <a:schemeClr val="tx1"/>
                </a:solidFill>
                <a:latin typeface="Montserrat" pitchFamily="2" charset="77"/>
              </a:rPr>
              <a:t>Projected Renewal</a:t>
            </a:r>
          </a:p>
        </p:txBody>
      </p:sp>
      <p:sp>
        <p:nvSpPr>
          <p:cNvPr id="2" name="Speech Bubble: Rectangle with Corners Rounded 21">
            <a:extLst>
              <a:ext uri="{FF2B5EF4-FFF2-40B4-BE49-F238E27FC236}">
                <a16:creationId xmlns:a16="http://schemas.microsoft.com/office/drawing/2014/main" id="{0F620395-EC91-7E78-679D-9056A704507D}"/>
              </a:ext>
            </a:extLst>
          </p:cNvPr>
          <p:cNvSpPr/>
          <p:nvPr/>
        </p:nvSpPr>
        <p:spPr>
          <a:xfrm>
            <a:off x="8783824" y="4688034"/>
            <a:ext cx="2782697" cy="1040978"/>
          </a:xfrm>
          <a:prstGeom prst="wedgeRoundRectCallout">
            <a:avLst>
              <a:gd name="adj1" fmla="val 20816"/>
              <a:gd name="adj2" fmla="val -78887"/>
              <a:gd name="adj3" fmla="val 16667"/>
            </a:avLst>
          </a:prstGeom>
          <a:solidFill>
            <a:srgbClr val="E0F1F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algn="ctr" defTabSz="914400">
              <a:lnSpc>
                <a:spcPct val="100000"/>
              </a:lnSpc>
              <a:defRPr/>
            </a:pPr>
            <a:r>
              <a:rPr lang="en-US" sz="1600" i="1" kern="1200" dirty="0">
                <a:latin typeface="Montserrat" pitchFamily="2" charset="77"/>
                <a:cs typeface="Calibri"/>
                <a:sym typeface="Calibri"/>
              </a:rPr>
              <a:t>30% renewal indicated a </a:t>
            </a:r>
            <a:r>
              <a:rPr lang="en-US" sz="1600" b="1" i="1" kern="1200" dirty="0">
                <a:solidFill>
                  <a:srgbClr val="188A68"/>
                </a:solidFill>
                <a:latin typeface="Montserrat" pitchFamily="2" charset="77"/>
                <a:cs typeface="Calibri"/>
                <a:sym typeface="Calibri"/>
              </a:rPr>
              <a:t>Health Risk</a:t>
            </a:r>
            <a:r>
              <a:rPr lang="en-US" sz="1600" i="1" kern="1200" dirty="0">
                <a:solidFill>
                  <a:srgbClr val="188A68"/>
                </a:solidFill>
                <a:latin typeface="Montserrat" pitchFamily="2" charset="77"/>
                <a:cs typeface="Calibri"/>
                <a:sym typeface="Calibri"/>
              </a:rPr>
              <a:t> </a:t>
            </a:r>
            <a:r>
              <a:rPr lang="en-US" sz="1600" i="1" kern="1200" dirty="0">
                <a:latin typeface="Montserrat" pitchFamily="2" charset="77"/>
                <a:cs typeface="Calibri"/>
                <a:sym typeface="Calibri"/>
              </a:rPr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147498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618BB4-F5B9-15B7-5FE9-88AC1AB34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566" y="528296"/>
            <a:ext cx="10641707" cy="50729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Case Study: Pennsylvania Tech Co. </a:t>
            </a:r>
            <a:r>
              <a:rPr lang="en-US" dirty="0">
                <a:solidFill>
                  <a:srgbClr val="188A68"/>
                </a:solidFill>
                <a:latin typeface="+mj-lt"/>
              </a:rPr>
              <a:t>switch to ICHRA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56078-666E-E8C9-1986-F05C8D26995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272929" y="6423405"/>
            <a:ext cx="229229" cy="256480"/>
          </a:xfrm>
        </p:spPr>
        <p:txBody>
          <a:bodyPr/>
          <a:lstStyle/>
          <a:p>
            <a:fld id="{86CB4B4D-7CA3-9044-876B-883B54F8677D}" type="slidenum">
              <a:rPr lang="en-US" smtClean="0"/>
              <a:t>33</a:t>
            </a:fld>
            <a:endParaRPr lang="en-US" dirty="0"/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1A8E5285-913F-8951-B265-38A1E7602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174139"/>
              </p:ext>
            </p:extLst>
          </p:nvPr>
        </p:nvGraphicFramePr>
        <p:xfrm>
          <a:off x="577744" y="2633358"/>
          <a:ext cx="5405214" cy="3577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860">
                  <a:extLst>
                    <a:ext uri="{9D8B030D-6E8A-4147-A177-3AD203B41FA5}">
                      <a16:colId xmlns:a16="http://schemas.microsoft.com/office/drawing/2014/main" val="1155948665"/>
                    </a:ext>
                  </a:extLst>
                </a:gridCol>
                <a:gridCol w="3826354">
                  <a:extLst>
                    <a:ext uri="{9D8B030D-6E8A-4147-A177-3AD203B41FA5}">
                      <a16:colId xmlns:a16="http://schemas.microsoft.com/office/drawing/2014/main" val="289361245"/>
                    </a:ext>
                  </a:extLst>
                </a:gridCol>
              </a:tblGrid>
              <a:tr h="55145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Location</a:t>
                      </a:r>
                    </a:p>
                  </a:txBody>
                  <a:tcPr marL="45720" marR="45720" marT="22860" marB="2286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Pennsylvania + Remote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718684"/>
                  </a:ext>
                </a:extLst>
              </a:tr>
              <a:tr h="55145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Industry</a:t>
                      </a:r>
                    </a:p>
                  </a:txBody>
                  <a:tcPr marL="45720" marR="45720" marT="22860" marB="2286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Technology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211546"/>
                  </a:ext>
                </a:extLst>
              </a:tr>
              <a:tr h="55145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Employees</a:t>
                      </a:r>
                    </a:p>
                  </a:txBody>
                  <a:tcPr marL="45720" marR="45720" marT="22860" marB="2286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260 FTE; 185 Participating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304039"/>
                  </a:ext>
                </a:extLst>
              </a:tr>
              <a:tr h="55145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Health Benefit</a:t>
                      </a:r>
                    </a:p>
                  </a:txBody>
                  <a:tcPr marL="45720" marR="45720" marT="22860" marB="2286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trike="sngStrike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Fully Insured, Group Plan</a:t>
                      </a:r>
                      <a:r>
                        <a:rPr lang="en-US" sz="1400" strike="noStrike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  </a:t>
                      </a:r>
                      <a:r>
                        <a:rPr lang="en-US" sz="1400" b="1" dirty="0">
                          <a:solidFill>
                            <a:srgbClr val="188A68"/>
                          </a:solidFill>
                          <a:latin typeface="Montserrat" pitchFamily="2" charset="77"/>
                        </a:rPr>
                        <a:t>Full ICHRA Replacement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Montserrat" pitchFamily="2" charset="77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089549"/>
                  </a:ext>
                </a:extLst>
              </a:tr>
              <a:tr h="55145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ER Issues</a:t>
                      </a:r>
                    </a:p>
                  </a:txBody>
                  <a:tcPr marL="45720" marR="45720" marT="22860" marB="2286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strike="sngStrike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Escalating cost, Rising complexity managing multiple programs, Claims uncertainty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717"/>
                  </a:ext>
                </a:extLst>
              </a:tr>
              <a:tr h="55145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EE Issues</a:t>
                      </a:r>
                    </a:p>
                  </a:txBody>
                  <a:tcPr marL="45720" marR="45720" marT="22860" marB="2286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strike="sngStrike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Lack of optionality, remote employee network issues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903082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78991748-9DED-E4AC-AB59-7D7A1064A4CF}"/>
              </a:ext>
            </a:extLst>
          </p:cNvPr>
          <p:cNvSpPr txBox="1">
            <a:spLocks/>
          </p:cNvSpPr>
          <p:nvPr/>
        </p:nvSpPr>
        <p:spPr>
          <a:xfrm>
            <a:off x="437022" y="1666026"/>
            <a:ext cx="5658978" cy="400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normAutofit/>
          </a:bodyPr>
          <a:lstStyle>
            <a:lvl1pPr marL="0" marR="0" indent="0" algn="l" defTabSz="2438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u="none" strike="noStrike" cap="none" spc="-84" baseline="0">
                <a:solidFill>
                  <a:srgbClr val="174235"/>
                </a:solidFill>
                <a:uFillTx/>
                <a:latin typeface="Tiempos Headline Regular" panose="02020503060303060403"/>
                <a:ea typeface="+mn-ea"/>
                <a:cs typeface="+mn-cs"/>
                <a:sym typeface="Tiempos Headline Medium"/>
              </a:defRPr>
            </a:lvl1pPr>
            <a:lvl2pPr marL="0" marR="0" indent="457200" algn="l" defTabSz="2438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84" baseline="0">
                <a:solidFill>
                  <a:srgbClr val="27322F"/>
                </a:solidFill>
                <a:uFillTx/>
                <a:latin typeface="+mn-lt"/>
                <a:ea typeface="+mn-ea"/>
                <a:cs typeface="+mn-cs"/>
                <a:sym typeface="Tiempos Headline Medium"/>
              </a:defRPr>
            </a:lvl2pPr>
            <a:lvl3pPr marL="0" marR="0" indent="914400" algn="l" defTabSz="2438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84" baseline="0">
                <a:solidFill>
                  <a:srgbClr val="27322F"/>
                </a:solidFill>
                <a:uFillTx/>
                <a:latin typeface="+mn-lt"/>
                <a:ea typeface="+mn-ea"/>
                <a:cs typeface="+mn-cs"/>
                <a:sym typeface="Tiempos Headline Medium"/>
              </a:defRPr>
            </a:lvl3pPr>
            <a:lvl4pPr marL="0" marR="0" indent="1371600" algn="l" defTabSz="2438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84" baseline="0">
                <a:solidFill>
                  <a:srgbClr val="27322F"/>
                </a:solidFill>
                <a:uFillTx/>
                <a:latin typeface="+mn-lt"/>
                <a:ea typeface="+mn-ea"/>
                <a:cs typeface="+mn-cs"/>
                <a:sym typeface="Tiempos Headline Medium"/>
              </a:defRPr>
            </a:lvl4pPr>
            <a:lvl5pPr marL="0" marR="0" indent="1828800" algn="l" defTabSz="2438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84" baseline="0">
                <a:solidFill>
                  <a:srgbClr val="27322F"/>
                </a:solidFill>
                <a:uFillTx/>
                <a:latin typeface="+mn-lt"/>
                <a:ea typeface="+mn-ea"/>
                <a:cs typeface="+mn-cs"/>
                <a:sym typeface="Tiempos Headline Medium"/>
              </a:defRPr>
            </a:lvl5pPr>
            <a:lvl6pPr marL="0" marR="0" indent="2286000" algn="l" defTabSz="2438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84" baseline="0">
                <a:solidFill>
                  <a:srgbClr val="27322F"/>
                </a:solidFill>
                <a:uFillTx/>
                <a:latin typeface="+mn-lt"/>
                <a:ea typeface="+mn-ea"/>
                <a:cs typeface="+mn-cs"/>
                <a:sym typeface="Tiempos Headline Medium"/>
              </a:defRPr>
            </a:lvl6pPr>
            <a:lvl7pPr marL="0" marR="0" indent="2743200" algn="l" defTabSz="2438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84" baseline="0">
                <a:solidFill>
                  <a:srgbClr val="27322F"/>
                </a:solidFill>
                <a:uFillTx/>
                <a:latin typeface="+mn-lt"/>
                <a:ea typeface="+mn-ea"/>
                <a:cs typeface="+mn-cs"/>
                <a:sym typeface="Tiempos Headline Medium"/>
              </a:defRPr>
            </a:lvl7pPr>
            <a:lvl8pPr marL="0" marR="0" indent="3200400" algn="l" defTabSz="2438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84" baseline="0">
                <a:solidFill>
                  <a:srgbClr val="27322F"/>
                </a:solidFill>
                <a:uFillTx/>
                <a:latin typeface="+mn-lt"/>
                <a:ea typeface="+mn-ea"/>
                <a:cs typeface="+mn-cs"/>
                <a:sym typeface="Tiempos Headline Medium"/>
              </a:defRPr>
            </a:lvl8pPr>
            <a:lvl9pPr marL="0" marR="0" indent="3657600" algn="l" defTabSz="2438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84" baseline="0">
                <a:solidFill>
                  <a:srgbClr val="27322F"/>
                </a:solidFill>
                <a:uFillTx/>
                <a:latin typeface="+mn-lt"/>
                <a:ea typeface="+mn-ea"/>
                <a:cs typeface="+mn-cs"/>
                <a:sym typeface="Tiempos Headline Medium"/>
              </a:defRPr>
            </a:lvl9pPr>
          </a:lstStyle>
          <a:p>
            <a:pPr algn="ctr" hangingPunct="1"/>
            <a:r>
              <a:rPr lang="en-US" sz="2000" dirty="0">
                <a:solidFill>
                  <a:schemeClr val="tx1"/>
                </a:solidFill>
                <a:latin typeface="Montserrat" pitchFamily="2" charset="77"/>
              </a:rPr>
              <a:t>Tech Co. Situation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2545360-EF23-C351-816E-895A54E8E547}"/>
              </a:ext>
            </a:extLst>
          </p:cNvPr>
          <p:cNvSpPr txBox="1">
            <a:spLocks/>
          </p:cNvSpPr>
          <p:nvPr/>
        </p:nvSpPr>
        <p:spPr>
          <a:xfrm>
            <a:off x="6127350" y="1666026"/>
            <a:ext cx="5658978" cy="400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normAutofit/>
          </a:bodyPr>
          <a:lstStyle>
            <a:lvl1pPr marL="0" marR="0" indent="0" algn="l" defTabSz="2438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84" baseline="0">
                <a:solidFill>
                  <a:srgbClr val="27322F"/>
                </a:solidFill>
                <a:uFillTx/>
                <a:latin typeface="+mn-lt"/>
                <a:ea typeface="+mn-ea"/>
                <a:cs typeface="+mn-cs"/>
                <a:sym typeface="Tiempos Headline Medium"/>
              </a:defRPr>
            </a:lvl1pPr>
            <a:lvl2pPr marL="0" marR="0" indent="457200" algn="l" defTabSz="2438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84" baseline="0">
                <a:solidFill>
                  <a:srgbClr val="27322F"/>
                </a:solidFill>
                <a:uFillTx/>
                <a:latin typeface="+mn-lt"/>
                <a:ea typeface="+mn-ea"/>
                <a:cs typeface="+mn-cs"/>
                <a:sym typeface="Tiempos Headline Medium"/>
              </a:defRPr>
            </a:lvl2pPr>
            <a:lvl3pPr marL="0" marR="0" indent="914400" algn="l" defTabSz="2438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84" baseline="0">
                <a:solidFill>
                  <a:srgbClr val="27322F"/>
                </a:solidFill>
                <a:uFillTx/>
                <a:latin typeface="+mn-lt"/>
                <a:ea typeface="+mn-ea"/>
                <a:cs typeface="+mn-cs"/>
                <a:sym typeface="Tiempos Headline Medium"/>
              </a:defRPr>
            </a:lvl3pPr>
            <a:lvl4pPr marL="0" marR="0" indent="1371600" algn="l" defTabSz="2438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84" baseline="0">
                <a:solidFill>
                  <a:srgbClr val="27322F"/>
                </a:solidFill>
                <a:uFillTx/>
                <a:latin typeface="+mn-lt"/>
                <a:ea typeface="+mn-ea"/>
                <a:cs typeface="+mn-cs"/>
                <a:sym typeface="Tiempos Headline Medium"/>
              </a:defRPr>
            </a:lvl4pPr>
            <a:lvl5pPr marL="0" marR="0" indent="1828800" algn="l" defTabSz="2438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84" baseline="0">
                <a:solidFill>
                  <a:srgbClr val="27322F"/>
                </a:solidFill>
                <a:uFillTx/>
                <a:latin typeface="+mn-lt"/>
                <a:ea typeface="+mn-ea"/>
                <a:cs typeface="+mn-cs"/>
                <a:sym typeface="Tiempos Headline Medium"/>
              </a:defRPr>
            </a:lvl5pPr>
            <a:lvl6pPr marL="0" marR="0" indent="2286000" algn="l" defTabSz="2438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84" baseline="0">
                <a:solidFill>
                  <a:srgbClr val="27322F"/>
                </a:solidFill>
                <a:uFillTx/>
                <a:latin typeface="+mn-lt"/>
                <a:ea typeface="+mn-ea"/>
                <a:cs typeface="+mn-cs"/>
                <a:sym typeface="Tiempos Headline Medium"/>
              </a:defRPr>
            </a:lvl6pPr>
            <a:lvl7pPr marL="0" marR="0" indent="2743200" algn="l" defTabSz="2438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84" baseline="0">
                <a:solidFill>
                  <a:srgbClr val="27322F"/>
                </a:solidFill>
                <a:uFillTx/>
                <a:latin typeface="+mn-lt"/>
                <a:ea typeface="+mn-ea"/>
                <a:cs typeface="+mn-cs"/>
                <a:sym typeface="Tiempos Headline Medium"/>
              </a:defRPr>
            </a:lvl7pPr>
            <a:lvl8pPr marL="0" marR="0" indent="3200400" algn="l" defTabSz="2438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84" baseline="0">
                <a:solidFill>
                  <a:srgbClr val="27322F"/>
                </a:solidFill>
                <a:uFillTx/>
                <a:latin typeface="+mn-lt"/>
                <a:ea typeface="+mn-ea"/>
                <a:cs typeface="+mn-cs"/>
                <a:sym typeface="Tiempos Headline Medium"/>
              </a:defRPr>
            </a:lvl8pPr>
            <a:lvl9pPr marL="0" marR="0" indent="3657600" algn="l" defTabSz="2438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84" baseline="0">
                <a:solidFill>
                  <a:srgbClr val="27322F"/>
                </a:solidFill>
                <a:uFillTx/>
                <a:latin typeface="+mn-lt"/>
                <a:ea typeface="+mn-ea"/>
                <a:cs typeface="+mn-cs"/>
                <a:sym typeface="Tiempos Headline Medium"/>
              </a:defRPr>
            </a:lvl9pPr>
          </a:lstStyle>
          <a:p>
            <a:pPr algn="ctr" hangingPunct="1"/>
            <a:r>
              <a:rPr lang="en-US" sz="2000" b="1" dirty="0">
                <a:solidFill>
                  <a:schemeClr val="tx1"/>
                </a:solidFill>
                <a:latin typeface="Montserrat" pitchFamily="2" charset="77"/>
              </a:rPr>
              <a:t>Projected Renewal</a:t>
            </a:r>
          </a:p>
        </p:txBody>
      </p:sp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9ACB81B8-70E8-B1FE-B4A7-D71124667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010171"/>
              </p:ext>
            </p:extLst>
          </p:nvPr>
        </p:nvGraphicFramePr>
        <p:xfrm>
          <a:off x="6423095" y="2682019"/>
          <a:ext cx="5191161" cy="2710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387">
                  <a:extLst>
                    <a:ext uri="{9D8B030D-6E8A-4147-A177-3AD203B41FA5}">
                      <a16:colId xmlns:a16="http://schemas.microsoft.com/office/drawing/2014/main" val="1155948665"/>
                    </a:ext>
                  </a:extLst>
                </a:gridCol>
                <a:gridCol w="1730387">
                  <a:extLst>
                    <a:ext uri="{9D8B030D-6E8A-4147-A177-3AD203B41FA5}">
                      <a16:colId xmlns:a16="http://schemas.microsoft.com/office/drawing/2014/main" val="289361245"/>
                    </a:ext>
                  </a:extLst>
                </a:gridCol>
                <a:gridCol w="1730387">
                  <a:extLst>
                    <a:ext uri="{9D8B030D-6E8A-4147-A177-3AD203B41FA5}">
                      <a16:colId xmlns:a16="http://schemas.microsoft.com/office/drawing/2014/main" val="3190148176"/>
                    </a:ext>
                  </a:extLst>
                </a:gridCol>
              </a:tblGrid>
              <a:tr h="48941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Montserrat" pitchFamily="2" charset="77"/>
                      </a:endParaRPr>
                    </a:p>
                  </a:txBody>
                  <a:tcPr marL="45720" marR="45720" marT="22860" marB="2286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2022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2023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718684"/>
                  </a:ext>
                </a:extLst>
              </a:tr>
              <a:tr h="1110507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Fully Insured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Cost Estimate</a:t>
                      </a:r>
                    </a:p>
                  </a:txBody>
                  <a:tcPr marL="45720" marR="45720" marT="22860" marB="2286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Montserrat" pitchFamily="2" charset="77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Montserrat" pitchFamily="2" charset="77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304039"/>
                  </a:ext>
                </a:extLst>
              </a:tr>
              <a:tr h="1110507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ICHRA Program with Take Command</a:t>
                      </a:r>
                    </a:p>
                  </a:txBody>
                  <a:tcPr marL="45720" marR="45720" marT="22860" marB="2286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Montserrat" pitchFamily="2" charset="77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Montserrat" pitchFamily="2" charset="77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20502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EBDA228-446F-710F-97FB-888ADB4BAAA2}"/>
              </a:ext>
            </a:extLst>
          </p:cNvPr>
          <p:cNvSpPr txBox="1"/>
          <p:nvPr/>
        </p:nvSpPr>
        <p:spPr>
          <a:xfrm>
            <a:off x="7844408" y="3319065"/>
            <a:ext cx="2270844" cy="559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>
              <a:lnSpc>
                <a:spcPct val="100000"/>
              </a:lnSpc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  <a:ea typeface="Graphik"/>
                <a:cs typeface="Graphik"/>
                <a:sym typeface="Graphik"/>
              </a:rPr>
              <a:t>$1.6M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36A11F-343F-0BFD-E18D-BEF9CE285825}"/>
              </a:ext>
            </a:extLst>
          </p:cNvPr>
          <p:cNvSpPr txBox="1"/>
          <p:nvPr/>
        </p:nvSpPr>
        <p:spPr>
          <a:xfrm>
            <a:off x="9581010" y="3319065"/>
            <a:ext cx="2270844" cy="559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>
              <a:lnSpc>
                <a:spcPct val="100000"/>
              </a:lnSpc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  <a:ea typeface="Graphik"/>
                <a:cs typeface="Graphik"/>
                <a:sym typeface="Graphik"/>
              </a:rPr>
              <a:t>&gt;$2.0M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538C82-56CA-73B8-C5BF-B9A8B8D9D0CD}"/>
              </a:ext>
            </a:extLst>
          </p:cNvPr>
          <p:cNvSpPr txBox="1"/>
          <p:nvPr/>
        </p:nvSpPr>
        <p:spPr>
          <a:xfrm>
            <a:off x="8253131" y="3953814"/>
            <a:ext cx="1531089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>
              <a:lnSpc>
                <a:spcPct val="100000"/>
              </a:lnSpc>
            </a:pPr>
            <a:r>
              <a:rPr lang="en-US" sz="1000" i="1" dirty="0">
                <a:solidFill>
                  <a:srgbClr val="000000"/>
                </a:solidFill>
                <a:latin typeface="Montserrat" pitchFamily="2" charset="77"/>
                <a:ea typeface="Graphik"/>
                <a:cs typeface="Graphik"/>
                <a:sym typeface="Graphik"/>
              </a:rPr>
              <a:t>$1.49M + $0.15M HRA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F99ED7-5C7F-CE2B-12E8-6849FCF5098D}"/>
              </a:ext>
            </a:extLst>
          </p:cNvPr>
          <p:cNvSpPr txBox="1"/>
          <p:nvPr/>
        </p:nvSpPr>
        <p:spPr>
          <a:xfrm>
            <a:off x="9989734" y="3876870"/>
            <a:ext cx="1531089" cy="35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>
              <a:lnSpc>
                <a:spcPct val="100000"/>
              </a:lnSpc>
            </a:pPr>
            <a:r>
              <a:rPr lang="en-US" sz="1000" i="1" dirty="0">
                <a:solidFill>
                  <a:srgbClr val="000000"/>
                </a:solidFill>
                <a:latin typeface="Montserrat" pitchFamily="2" charset="77"/>
                <a:ea typeface="Graphik"/>
                <a:cs typeface="Graphik"/>
                <a:sym typeface="Graphik"/>
              </a:rPr>
              <a:t>Projected 30% Increase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A38391-002D-1F71-2220-394374BBE340}"/>
              </a:ext>
            </a:extLst>
          </p:cNvPr>
          <p:cNvSpPr txBox="1"/>
          <p:nvPr/>
        </p:nvSpPr>
        <p:spPr>
          <a:xfrm>
            <a:off x="9581010" y="4514583"/>
            <a:ext cx="2270844" cy="559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>
              <a:lnSpc>
                <a:spcPct val="100000"/>
              </a:lnSpc>
            </a:pPr>
            <a:r>
              <a:rPr lang="en-US" sz="3200" b="1" dirty="0">
                <a:solidFill>
                  <a:srgbClr val="188A68"/>
                </a:solidFill>
                <a:latin typeface="Montserrat" pitchFamily="2" charset="77"/>
                <a:ea typeface="Graphik"/>
                <a:cs typeface="Graphik"/>
                <a:sym typeface="Graphik"/>
              </a:rPr>
              <a:t>$1.6M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00341F-6897-6056-8F56-49C9F4BEA0E1}"/>
              </a:ext>
            </a:extLst>
          </p:cNvPr>
          <p:cNvSpPr txBox="1"/>
          <p:nvPr/>
        </p:nvSpPr>
        <p:spPr>
          <a:xfrm>
            <a:off x="9904195" y="5122478"/>
            <a:ext cx="1862120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>
              <a:lnSpc>
                <a:spcPct val="100000"/>
              </a:lnSpc>
            </a:pPr>
            <a:r>
              <a:rPr lang="en-US" sz="1000" i="1" dirty="0">
                <a:solidFill>
                  <a:srgbClr val="000000"/>
                </a:solidFill>
                <a:latin typeface="Montserrat" pitchFamily="2" charset="77"/>
                <a:ea typeface="Graphik"/>
                <a:cs typeface="Graphik"/>
                <a:sym typeface="Graphik"/>
              </a:rPr>
              <a:t>+ No Exposure To Claims!</a:t>
            </a:r>
          </a:p>
        </p:txBody>
      </p:sp>
      <p:sp>
        <p:nvSpPr>
          <p:cNvPr id="20" name="Speech Bubble: Rectangle 17">
            <a:extLst>
              <a:ext uri="{FF2B5EF4-FFF2-40B4-BE49-F238E27FC236}">
                <a16:creationId xmlns:a16="http://schemas.microsoft.com/office/drawing/2014/main" id="{D1B8C2BE-7E09-C779-5346-637CD494B6F8}"/>
              </a:ext>
            </a:extLst>
          </p:cNvPr>
          <p:cNvSpPr/>
          <p:nvPr/>
        </p:nvSpPr>
        <p:spPr>
          <a:xfrm>
            <a:off x="8384928" y="4434688"/>
            <a:ext cx="1267494" cy="820738"/>
          </a:xfrm>
          <a:prstGeom prst="wedgeRectCallout">
            <a:avLst>
              <a:gd name="adj1" fmla="val 62646"/>
              <a:gd name="adj2" fmla="val 23276"/>
            </a:avLst>
          </a:prstGeom>
          <a:solidFill>
            <a:schemeClr val="accent2">
              <a:lumMod val="20000"/>
              <a:lumOff val="80000"/>
            </a:schemeClr>
          </a:solidFill>
          <a:ln w="190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228600">
              <a:lnSpc>
                <a:spcPct val="100000"/>
              </a:lnSpc>
            </a:pPr>
            <a:r>
              <a:rPr lang="en-US" sz="1000" b="1" u="sng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  <a:ea typeface="Graphik Medium"/>
                <a:cs typeface="Graphik Medium"/>
                <a:sym typeface="Graphik Medium"/>
              </a:rPr>
              <a:t>You set your budget</a:t>
            </a:r>
            <a:br>
              <a:rPr lang="en-US" sz="1000" b="1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  <a:ea typeface="Graphik Medium"/>
                <a:cs typeface="Graphik Medium"/>
                <a:sym typeface="Graphik Medium"/>
              </a:rPr>
            </a:br>
            <a:r>
              <a:rPr lang="en-US" sz="1000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  <a:ea typeface="Graphik Medium"/>
                <a:cs typeface="Graphik Medium"/>
                <a:sym typeface="Graphik Medium"/>
              </a:rPr>
              <a:t>and can dial the benefit up or down as you see fit! 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5137BB79-2BAB-A80D-E764-C8147347B177}"/>
              </a:ext>
            </a:extLst>
          </p:cNvPr>
          <p:cNvSpPr/>
          <p:nvPr/>
        </p:nvSpPr>
        <p:spPr>
          <a:xfrm rot="16200000">
            <a:off x="9753556" y="4568258"/>
            <a:ext cx="282814" cy="2224220"/>
          </a:xfrm>
          <a:prstGeom prst="leftBrace">
            <a:avLst/>
          </a:prstGeom>
          <a:noFill/>
          <a:ln w="25400" cap="flat">
            <a:solidFill>
              <a:schemeClr val="tx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22860" rIns="45720" bIns="22860" numCol="1" spcCol="38100" rtlCol="0" anchor="t">
            <a:noAutofit/>
          </a:bodyPr>
          <a:lstStyle/>
          <a:p>
            <a:pPr defTabSz="457200" latinLnBrk="1">
              <a:lnSpc>
                <a:spcPct val="100000"/>
              </a:lnSpc>
            </a:pPr>
            <a:endParaRPr lang="en-US" sz="900">
              <a:solidFill>
                <a:srgbClr val="000000"/>
              </a:solidFill>
              <a:latin typeface="Montserrat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6D0071-8A82-F2DD-2DCA-749E5ADD335C}"/>
              </a:ext>
            </a:extLst>
          </p:cNvPr>
          <p:cNvSpPr txBox="1"/>
          <p:nvPr/>
        </p:nvSpPr>
        <p:spPr>
          <a:xfrm>
            <a:off x="8530334" y="5920570"/>
            <a:ext cx="2747722" cy="4821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>
              <a:lnSpc>
                <a:spcPct val="100000"/>
              </a:lnSpc>
            </a:pPr>
            <a:r>
              <a:rPr lang="en-US" sz="1400" u="sng" dirty="0">
                <a:solidFill>
                  <a:srgbClr val="188A68"/>
                </a:solidFill>
                <a:latin typeface="Montserrat" pitchFamily="2" charset="77"/>
                <a:ea typeface="Graphik"/>
                <a:cs typeface="Graphik"/>
                <a:sym typeface="Graphik"/>
              </a:rPr>
              <a:t>$400K projected savings </a:t>
            </a:r>
            <a:r>
              <a:rPr lang="en-US" sz="1400" dirty="0">
                <a:solidFill>
                  <a:srgbClr val="188A68"/>
                </a:solidFill>
                <a:latin typeface="Montserrat" pitchFamily="2" charset="77"/>
                <a:ea typeface="Graphik"/>
                <a:cs typeface="Graphik"/>
                <a:sym typeface="Graphik"/>
              </a:rPr>
              <a:t>in Year 1 alone!</a:t>
            </a:r>
          </a:p>
        </p:txBody>
      </p:sp>
    </p:spTree>
    <p:extLst>
      <p:ext uri="{BB962C8B-B14F-4D97-AF65-F5344CB8AC3E}">
        <p14:creationId xmlns:p14="http://schemas.microsoft.com/office/powerpoint/2010/main" val="1158902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39CB7-FFB7-161F-94E9-19452CB398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82425"/>
            <a:ext cx="11589327" cy="673539"/>
          </a:xfrm>
        </p:spPr>
        <p:txBody>
          <a:bodyPr anchor="t">
            <a:noAutofit/>
          </a:bodyPr>
          <a:lstStyle/>
          <a:p>
            <a:r>
              <a:rPr lang="en-US" sz="4000" b="0" dirty="0"/>
              <a:t>Risk Management Case Studies</a:t>
            </a:r>
            <a:endParaRPr lang="en-US" sz="4000" dirty="0">
              <a:latin typeface="Montserrat Medium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2837A-A154-A659-01D9-7AB1C380B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7" y="2797789"/>
            <a:ext cx="5061559" cy="10484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~100 eligible employees in Midwest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Facing +20% renewal on fully-insured plan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Third year in a row of high-rate increases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53D12E-84C6-9091-512F-646AFBBFD16C}"/>
              </a:ext>
            </a:extLst>
          </p:cNvPr>
          <p:cNvSpPr txBox="1">
            <a:spLocks/>
          </p:cNvSpPr>
          <p:nvPr/>
        </p:nvSpPr>
        <p:spPr>
          <a:xfrm>
            <a:off x="1433313" y="1399348"/>
            <a:ext cx="3871332" cy="673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/>
              <a:t>Mid-Sized Communications Company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6CE246-9EC5-6BD3-2987-837BD0B80361}"/>
              </a:ext>
            </a:extLst>
          </p:cNvPr>
          <p:cNvSpPr txBox="1"/>
          <p:nvPr/>
        </p:nvSpPr>
        <p:spPr>
          <a:xfrm>
            <a:off x="1549833" y="2459235"/>
            <a:ext cx="3638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Situation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C02B3C-7183-8E42-3D04-5016A37E82E8}"/>
              </a:ext>
            </a:extLst>
          </p:cNvPr>
          <p:cNvSpPr txBox="1">
            <a:spLocks/>
          </p:cNvSpPr>
          <p:nvPr/>
        </p:nvSpPr>
        <p:spPr>
          <a:xfrm>
            <a:off x="6887355" y="1398269"/>
            <a:ext cx="3871332" cy="673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/>
              <a:t>Large Healthcare Services Organization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20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CCF9F80-4DA3-A4B2-1731-22D138FC3ACA}"/>
              </a:ext>
            </a:extLst>
          </p:cNvPr>
          <p:cNvSpPr txBox="1">
            <a:spLocks/>
          </p:cNvSpPr>
          <p:nvPr/>
        </p:nvSpPr>
        <p:spPr>
          <a:xfrm>
            <a:off x="838197" y="4534770"/>
            <a:ext cx="5061559" cy="10484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/>
              <a:t>Full ICHRA replacement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Projected savings of ~$150,000 / year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Avoided locking in an inflated cost of risk ahead of potential recession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119764-D4A2-4CED-D9FA-39F63D792C84}"/>
              </a:ext>
            </a:extLst>
          </p:cNvPr>
          <p:cNvSpPr txBox="1"/>
          <p:nvPr/>
        </p:nvSpPr>
        <p:spPr>
          <a:xfrm>
            <a:off x="1549833" y="4196216"/>
            <a:ext cx="3638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88A68"/>
                </a:solidFill>
                <a:latin typeface="Montserrat" pitchFamily="2" charset="77"/>
              </a:rPr>
              <a:t>Solution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3CEDD6B-17B5-0E2B-8166-DD608147B555}"/>
              </a:ext>
            </a:extLst>
          </p:cNvPr>
          <p:cNvSpPr txBox="1">
            <a:spLocks/>
          </p:cNvSpPr>
          <p:nvPr/>
        </p:nvSpPr>
        <p:spPr>
          <a:xfrm>
            <a:off x="6292246" y="2797789"/>
            <a:ext cx="5061559" cy="1048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/>
              <a:t>National footprint of ~3,500 eligible employees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Self-funded health plan creating headaches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On-going growth via acquisition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34A546-3860-65BE-F910-96216679C0D2}"/>
              </a:ext>
            </a:extLst>
          </p:cNvPr>
          <p:cNvSpPr txBox="1"/>
          <p:nvPr/>
        </p:nvSpPr>
        <p:spPr>
          <a:xfrm>
            <a:off x="7003882" y="2459235"/>
            <a:ext cx="3638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Situation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732542C-4EFB-BFD0-F6DD-3AAE772BCAA1}"/>
              </a:ext>
            </a:extLst>
          </p:cNvPr>
          <p:cNvSpPr txBox="1">
            <a:spLocks/>
          </p:cNvSpPr>
          <p:nvPr/>
        </p:nvSpPr>
        <p:spPr>
          <a:xfrm>
            <a:off x="6292246" y="4534770"/>
            <a:ext cx="5061559" cy="10484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/>
              <a:t>ICHRA replacement in select states (~1,000 EEs)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Projected savings of ~$1.4M / year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Avoided locking in an inflated cost of risk ahead of potential recession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3B8512-003A-AAF5-2B12-69A03C01C708}"/>
              </a:ext>
            </a:extLst>
          </p:cNvPr>
          <p:cNvSpPr txBox="1"/>
          <p:nvPr/>
        </p:nvSpPr>
        <p:spPr>
          <a:xfrm>
            <a:off x="7003882" y="4196216"/>
            <a:ext cx="3638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88A68"/>
                </a:solidFill>
                <a:latin typeface="Montserrat" pitchFamily="2" charset="77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8896472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39CB7-FFB7-161F-94E9-19452CB398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82425"/>
            <a:ext cx="11589327" cy="673539"/>
          </a:xfrm>
        </p:spPr>
        <p:txBody>
          <a:bodyPr anchor="t">
            <a:noAutofit/>
          </a:bodyPr>
          <a:lstStyle/>
          <a:p>
            <a:r>
              <a:rPr lang="en-US" sz="4000" b="0" dirty="0"/>
              <a:t>Choice and Flexibility Case Studies</a:t>
            </a:r>
            <a:endParaRPr lang="en-US" sz="4000" dirty="0">
              <a:latin typeface="Montserrat Medium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2837A-A154-A659-01D9-7AB1C380B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7" y="2797789"/>
            <a:ext cx="5061559" cy="104842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Offering Kaiser to groups is always tricky…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Employees love or hate the integrated system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Common situation in CA, CO, GA, MD, etc.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53D12E-84C6-9091-512F-646AFBBFD16C}"/>
              </a:ext>
            </a:extLst>
          </p:cNvPr>
          <p:cNvSpPr txBox="1">
            <a:spLocks/>
          </p:cNvSpPr>
          <p:nvPr/>
        </p:nvSpPr>
        <p:spPr>
          <a:xfrm>
            <a:off x="1433313" y="1399348"/>
            <a:ext cx="3871332" cy="673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The Kaiser Permanente Challenge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6CE246-9EC5-6BD3-2987-837BD0B80361}"/>
              </a:ext>
            </a:extLst>
          </p:cNvPr>
          <p:cNvSpPr txBox="1"/>
          <p:nvPr/>
        </p:nvSpPr>
        <p:spPr>
          <a:xfrm>
            <a:off x="1549833" y="2459235"/>
            <a:ext cx="3638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Situation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C02B3C-7183-8E42-3D04-5016A37E82E8}"/>
              </a:ext>
            </a:extLst>
          </p:cNvPr>
          <p:cNvSpPr txBox="1">
            <a:spLocks/>
          </p:cNvSpPr>
          <p:nvPr/>
        </p:nvSpPr>
        <p:spPr>
          <a:xfrm>
            <a:off x="6887355" y="1398269"/>
            <a:ext cx="3871332" cy="673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VC-Backed Healthcare Startup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20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CCF9F80-4DA3-A4B2-1731-22D138FC3ACA}"/>
              </a:ext>
            </a:extLst>
          </p:cNvPr>
          <p:cNvSpPr txBox="1">
            <a:spLocks/>
          </p:cNvSpPr>
          <p:nvPr/>
        </p:nvSpPr>
        <p:spPr>
          <a:xfrm>
            <a:off x="838197" y="4534770"/>
            <a:ext cx="5061559" cy="1048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ICHRA!!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Employees have carrier choice (including KP!) and can keep their plans in the case of layoffs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119764-D4A2-4CED-D9FA-39F63D792C84}"/>
              </a:ext>
            </a:extLst>
          </p:cNvPr>
          <p:cNvSpPr txBox="1"/>
          <p:nvPr/>
        </p:nvSpPr>
        <p:spPr>
          <a:xfrm>
            <a:off x="1549833" y="4196216"/>
            <a:ext cx="3638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88A68"/>
                </a:solidFill>
                <a:latin typeface="Montserrat" pitchFamily="2" charset="77"/>
              </a:rPr>
              <a:t>Solution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3CEDD6B-17B5-0E2B-8166-DD608147B555}"/>
              </a:ext>
            </a:extLst>
          </p:cNvPr>
          <p:cNvSpPr txBox="1">
            <a:spLocks/>
          </p:cNvSpPr>
          <p:nvPr/>
        </p:nvSpPr>
        <p:spPr>
          <a:xfrm>
            <a:off x="6292246" y="2797789"/>
            <a:ext cx="5061559" cy="1048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Headquartered in NY, but workforce spread wide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Started with ~5 EEs but quickly growing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NY Small Group not a good fit &amp; PEOs $$$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34A546-3860-65BE-F910-96216679C0D2}"/>
              </a:ext>
            </a:extLst>
          </p:cNvPr>
          <p:cNvSpPr txBox="1"/>
          <p:nvPr/>
        </p:nvSpPr>
        <p:spPr>
          <a:xfrm>
            <a:off x="7003882" y="2459235"/>
            <a:ext cx="3638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Situation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732542C-4EFB-BFD0-F6DD-3AAE772BCAA1}"/>
              </a:ext>
            </a:extLst>
          </p:cNvPr>
          <p:cNvSpPr txBox="1">
            <a:spLocks/>
          </p:cNvSpPr>
          <p:nvPr/>
        </p:nvSpPr>
        <p:spPr>
          <a:xfrm>
            <a:off x="6292246" y="4534770"/>
            <a:ext cx="5061559" cy="1048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Generous ICHRA for premiums &amp; medical expenses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Fast setup speed critical to value proposition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3B8512-003A-AAF5-2B12-69A03C01C708}"/>
              </a:ext>
            </a:extLst>
          </p:cNvPr>
          <p:cNvSpPr txBox="1"/>
          <p:nvPr/>
        </p:nvSpPr>
        <p:spPr>
          <a:xfrm>
            <a:off x="7003882" y="4196216"/>
            <a:ext cx="3638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88A68"/>
                </a:solidFill>
                <a:latin typeface="Montserrat" pitchFamily="2" charset="77"/>
              </a:rPr>
              <a:t>Solution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D467CF-486F-4753-C700-BF9829C2B0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938" y="5395512"/>
            <a:ext cx="1683559" cy="923664"/>
          </a:xfrm>
          <a:prstGeom prst="rect">
            <a:avLst/>
          </a:prstGeom>
        </p:spPr>
      </p:pic>
      <p:pic>
        <p:nvPicPr>
          <p:cNvPr id="7" name="Picture 6" descr="1000logos.net/wp-content/uploads/2020/09/Kaiser...">
            <a:extLst>
              <a:ext uri="{FF2B5EF4-FFF2-40B4-BE49-F238E27FC236}">
                <a16:creationId xmlns:a16="http://schemas.microsoft.com/office/drawing/2014/main" id="{58C3FECE-C9F4-17BA-8D5B-89DB6EF22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4181" y="5304320"/>
            <a:ext cx="1449589" cy="90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297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FE572-814C-4727-F244-CE03A0553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125" y="486362"/>
            <a:ext cx="10501444" cy="605294"/>
          </a:xfrm>
        </p:spPr>
        <p:txBody>
          <a:bodyPr/>
          <a:lstStyle/>
          <a:p>
            <a:r>
              <a:rPr lang="en-US" dirty="0">
                <a:latin typeface="+mj-lt"/>
              </a:rPr>
              <a:t>Introducing ICHRA to your clients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C21D5-616B-365C-DEC3-598709C4143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19381" y="1617160"/>
            <a:ext cx="7820287" cy="91638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Montserrat" pitchFamily="2" charset="77"/>
              </a:rPr>
              <a:t>“Let’s see what would happen if we </a:t>
            </a:r>
            <a:r>
              <a:rPr lang="en-US" sz="1600" b="1" dirty="0">
                <a:latin typeface="Montserrat" pitchFamily="2" charset="77"/>
              </a:rPr>
              <a:t>took your current spend</a:t>
            </a:r>
            <a:r>
              <a:rPr lang="en-US" sz="1600" dirty="0">
                <a:latin typeface="Montserrat" pitchFamily="2" charset="77"/>
              </a:rPr>
              <a:t>, and instead of investing into a group plan, we </a:t>
            </a:r>
            <a:r>
              <a:rPr lang="en-US" sz="1600" b="1" dirty="0">
                <a:latin typeface="Montserrat" pitchFamily="2" charset="77"/>
              </a:rPr>
              <a:t>gave it to your employees as a tax-free allowance</a:t>
            </a:r>
            <a:r>
              <a:rPr lang="en-US" sz="1600" dirty="0">
                <a:latin typeface="Montserrat" pitchFamily="2" charset="77"/>
              </a:rPr>
              <a:t>….could they buy something equal or better?”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Montserrat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675EA-7447-4462-32E2-C34A83665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9466" y="6524784"/>
            <a:ext cx="330540" cy="246221"/>
          </a:xfrm>
        </p:spPr>
        <p:txBody>
          <a:bodyPr/>
          <a:lstStyle/>
          <a:p>
            <a:fld id="{D4DE26CF-B10B-4C30-BBDE-38EB8E769DD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2CAE88-E968-19B6-A11D-F980E11EA5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6591" y="5122900"/>
            <a:ext cx="1292096" cy="1111673"/>
          </a:xfrm>
          <a:prstGeom prst="rect">
            <a:avLst/>
          </a:prstGeom>
        </p:spPr>
      </p:pic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19D0884C-3009-511C-E55E-7F43A7A58111}"/>
              </a:ext>
            </a:extLst>
          </p:cNvPr>
          <p:cNvSpPr/>
          <p:nvPr/>
        </p:nvSpPr>
        <p:spPr>
          <a:xfrm rot="16200000">
            <a:off x="3730919" y="5228362"/>
            <a:ext cx="1281773" cy="904848"/>
          </a:xfrm>
          <a:prstGeom prst="triangle">
            <a:avLst>
              <a:gd name="adj" fmla="val 52495"/>
            </a:avLst>
          </a:prstGeom>
          <a:solidFill>
            <a:schemeClr val="bg2">
              <a:lumMod val="50000"/>
              <a:alpha val="50196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57200">
              <a:lnSpc>
                <a:spcPct val="100000"/>
              </a:lnSpc>
            </a:pPr>
            <a:endParaRPr lang="en-US" sz="3200">
              <a:solidFill>
                <a:srgbClr val="FFFFFF"/>
              </a:solidFill>
              <a:latin typeface="Graphik Medium"/>
              <a:ea typeface="Graphik Medium"/>
              <a:cs typeface="Graphik Medium"/>
              <a:sym typeface="Graphik Medium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A1EEE1A-2B39-BAA1-580E-817C48D6F7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543" y="5042099"/>
            <a:ext cx="1376291" cy="12902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B2E13F9-64E5-3849-01D4-3A544BA2953A}"/>
              </a:ext>
            </a:extLst>
          </p:cNvPr>
          <p:cNvSpPr/>
          <p:nvPr/>
        </p:nvSpPr>
        <p:spPr>
          <a:xfrm>
            <a:off x="3572351" y="1749286"/>
            <a:ext cx="27432" cy="457200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565150">
              <a:lnSpc>
                <a:spcPct val="100000"/>
              </a:lnSpc>
            </a:pPr>
            <a:endParaRPr lang="en-US" sz="1600" b="1">
              <a:solidFill>
                <a:schemeClr val="accent1"/>
              </a:solidFill>
              <a:latin typeface="Graphik Regular"/>
              <a:ea typeface="Graphik Regular"/>
              <a:cs typeface="Graphik Regular"/>
              <a:sym typeface="Graphik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F617FA-F38B-34F7-5143-463EB175050B}"/>
              </a:ext>
            </a:extLst>
          </p:cNvPr>
          <p:cNvSpPr/>
          <p:nvPr/>
        </p:nvSpPr>
        <p:spPr>
          <a:xfrm>
            <a:off x="3588762" y="3506354"/>
            <a:ext cx="27432" cy="457200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565150">
              <a:lnSpc>
                <a:spcPct val="100000"/>
              </a:lnSpc>
            </a:pPr>
            <a:endParaRPr lang="en-US" sz="1600" b="1">
              <a:solidFill>
                <a:schemeClr val="accent1"/>
              </a:solidFill>
              <a:latin typeface="Graphik Regular"/>
              <a:ea typeface="Graphik Regular"/>
              <a:cs typeface="Graphik Regular"/>
              <a:sym typeface="Graphik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27E59F-2E2E-3CF0-135B-8254F79EC0EB}"/>
              </a:ext>
            </a:extLst>
          </p:cNvPr>
          <p:cNvSpPr/>
          <p:nvPr/>
        </p:nvSpPr>
        <p:spPr>
          <a:xfrm>
            <a:off x="3588762" y="5343264"/>
            <a:ext cx="27432" cy="457200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565150">
              <a:lnSpc>
                <a:spcPct val="100000"/>
              </a:lnSpc>
            </a:pPr>
            <a:endParaRPr lang="en-US" sz="1600" b="1">
              <a:solidFill>
                <a:schemeClr val="accent1"/>
              </a:solidFill>
              <a:latin typeface="Graphik Regular"/>
              <a:ea typeface="Graphik Regular"/>
              <a:cs typeface="Graphik Regular"/>
              <a:sym typeface="Graphik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4224F9-4C4E-6F9A-B54A-1B74F88412A8}"/>
              </a:ext>
            </a:extLst>
          </p:cNvPr>
          <p:cNvSpPr txBox="1"/>
          <p:nvPr/>
        </p:nvSpPr>
        <p:spPr>
          <a:xfrm>
            <a:off x="1073044" y="1693242"/>
            <a:ext cx="2379862" cy="6668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458788" indent="-458788">
              <a:buFont typeface="+mj-lt"/>
              <a:buAutoNum type="arabicPeriod"/>
            </a:pPr>
            <a:r>
              <a:rPr lang="en-US" sz="2000" dirty="0">
                <a:solidFill>
                  <a:srgbClr val="188A68"/>
                </a:solidFill>
                <a:latin typeface="Montserrat" pitchFamily="2" charset="77"/>
              </a:rPr>
              <a:t>Introduce the Concept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F8BBE2-CAD1-E1B5-0E21-987496591F52}"/>
              </a:ext>
            </a:extLst>
          </p:cNvPr>
          <p:cNvSpPr txBox="1"/>
          <p:nvPr/>
        </p:nvSpPr>
        <p:spPr>
          <a:xfrm>
            <a:off x="1073044" y="3449765"/>
            <a:ext cx="2379862" cy="6668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dirty="0">
                <a:solidFill>
                  <a:srgbClr val="188A68"/>
                </a:solidFill>
                <a:latin typeface="Montserrat" pitchFamily="2" charset="77"/>
              </a:rPr>
              <a:t>Set the Target Budget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EED295-0BEB-36B8-FDF5-6603A9FAD2DB}"/>
              </a:ext>
            </a:extLst>
          </p:cNvPr>
          <p:cNvSpPr txBox="1"/>
          <p:nvPr/>
        </p:nvSpPr>
        <p:spPr>
          <a:xfrm>
            <a:off x="1073043" y="5132786"/>
            <a:ext cx="2286931" cy="9746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dirty="0">
                <a:solidFill>
                  <a:srgbClr val="188A68"/>
                </a:solidFill>
                <a:latin typeface="Montserrat" pitchFamily="2" charset="77"/>
              </a:rPr>
              <a:t>Review Purchasing Power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2E8056-D24D-CC84-F945-9BBF24EEAED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0493" y="3246157"/>
            <a:ext cx="2082006" cy="1171129"/>
          </a:xfrm>
          <a:prstGeom prst="rect">
            <a:avLst/>
          </a:prstGeom>
          <a:ln>
            <a:solidFill>
              <a:srgbClr val="1E2827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4508A8-059F-FC7D-0337-3FA2963BAE2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0826" y="3137139"/>
            <a:ext cx="2082006" cy="1171129"/>
          </a:xfrm>
          <a:prstGeom prst="rect">
            <a:avLst/>
          </a:prstGeom>
          <a:ln>
            <a:solidFill>
              <a:srgbClr val="1E2827"/>
            </a:solidFill>
          </a:ln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4D74C1D-0049-511A-5EE7-81125ED77DB6}"/>
              </a:ext>
            </a:extLst>
          </p:cNvPr>
          <p:cNvSpPr txBox="1">
            <a:spLocks/>
          </p:cNvSpPr>
          <p:nvPr/>
        </p:nvSpPr>
        <p:spPr>
          <a:xfrm>
            <a:off x="7059489" y="3373683"/>
            <a:ext cx="5062293" cy="916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noAutofit/>
          </a:bodyPr>
          <a:lstStyle>
            <a:lvl1pPr marL="546100" marR="0" indent="-546100" algn="l" defTabSz="2438338" rtl="0" latinLnBrk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Pct val="150000"/>
              <a:buFontTx/>
              <a:buChar char="•"/>
              <a:tabLst/>
              <a:defRPr sz="2800" b="0" i="0" u="none" strike="noStrike" cap="none" spc="0" baseline="0">
                <a:solidFill>
                  <a:schemeClr val="accent6"/>
                </a:solidFill>
                <a:uFillTx/>
                <a:latin typeface="Mark Pro" panose="020B0504020201010104" pitchFamily="34" charset="77"/>
                <a:ea typeface="MarkPro"/>
                <a:cs typeface="MarkPro"/>
                <a:sym typeface="MarkPro"/>
              </a:defRPr>
            </a:lvl1pPr>
            <a:lvl2pPr marL="1092200" marR="0" indent="-546100" algn="l" defTabSz="2438338" rtl="0" latinLnBrk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Pct val="150000"/>
              <a:buFontTx/>
              <a:buChar char="•"/>
              <a:tabLst/>
              <a:defRPr sz="2800" b="0" i="0" u="none" strike="noStrike" cap="none" spc="0" baseline="0">
                <a:solidFill>
                  <a:schemeClr val="accent6"/>
                </a:solidFill>
                <a:uFillTx/>
                <a:latin typeface="Mark Pro" panose="020B0504020201010104" pitchFamily="34" charset="77"/>
                <a:ea typeface="MarkPro"/>
                <a:cs typeface="MarkPro"/>
                <a:sym typeface="MarkPro"/>
              </a:defRPr>
            </a:lvl2pPr>
            <a:lvl3pPr marL="1638300" marR="0" indent="-546100" algn="l" defTabSz="2438338" rtl="0" latinLnBrk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Pct val="150000"/>
              <a:buFontTx/>
              <a:buChar char="•"/>
              <a:tabLst/>
              <a:defRPr sz="2800" b="0" i="0" u="none" strike="noStrike" cap="none" spc="0" baseline="0">
                <a:solidFill>
                  <a:schemeClr val="accent6"/>
                </a:solidFill>
                <a:uFillTx/>
                <a:latin typeface="Mark Pro" panose="020B0504020201010104" pitchFamily="34" charset="77"/>
                <a:ea typeface="MarkPro"/>
                <a:cs typeface="MarkPro"/>
                <a:sym typeface="MarkPro"/>
              </a:defRPr>
            </a:lvl3pPr>
            <a:lvl4pPr marL="2184400" marR="0" indent="-546100" algn="l" defTabSz="2438338" rtl="0" latinLnBrk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Pct val="150000"/>
              <a:buFontTx/>
              <a:buChar char="•"/>
              <a:tabLst/>
              <a:defRPr sz="2800" b="0" i="0" u="none" strike="noStrike" cap="none" spc="0" baseline="0">
                <a:solidFill>
                  <a:schemeClr val="accent6"/>
                </a:solidFill>
                <a:uFillTx/>
                <a:latin typeface="Mark Pro" panose="020B0504020201010104" pitchFamily="34" charset="77"/>
                <a:ea typeface="MarkPro"/>
                <a:cs typeface="MarkPro"/>
                <a:sym typeface="MarkPro"/>
              </a:defRPr>
            </a:lvl4pPr>
            <a:lvl5pPr marL="2730500" marR="0" indent="-546100" algn="l" defTabSz="2438338" rtl="0" latinLnBrk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Pct val="150000"/>
              <a:buFontTx/>
              <a:buChar char="•"/>
              <a:tabLst/>
              <a:defRPr sz="2800" b="0" i="0" u="none" strike="noStrike" cap="none" spc="0" baseline="0">
                <a:solidFill>
                  <a:schemeClr val="accent6"/>
                </a:solidFill>
                <a:uFillTx/>
                <a:latin typeface="Mark Pro" panose="020B0504020201010104" pitchFamily="34" charset="77"/>
                <a:ea typeface="MarkPro"/>
                <a:cs typeface="MarkPro"/>
                <a:sym typeface="MarkPro"/>
              </a:defRPr>
            </a:lvl5pPr>
            <a:lvl6pPr marL="3276600" marR="0" indent="-546100" algn="l" defTabSz="2438338" rtl="0" latinLnBrk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Pct val="150000"/>
              <a:buFontTx/>
              <a:buChar char="•"/>
              <a:tabLst/>
              <a:defRPr sz="4400" b="0" i="0" u="none" strike="noStrike" cap="none" spc="0" baseline="0">
                <a:solidFill>
                  <a:srgbClr val="27322F"/>
                </a:solidFill>
                <a:uFillTx/>
                <a:latin typeface="MarkPro"/>
                <a:ea typeface="MarkPro"/>
                <a:cs typeface="MarkPro"/>
                <a:sym typeface="MarkPro"/>
              </a:defRPr>
            </a:lvl6pPr>
            <a:lvl7pPr marL="3822700" marR="0" indent="-546100" algn="l" defTabSz="2438338" rtl="0" latinLnBrk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Pct val="150000"/>
              <a:buFontTx/>
              <a:buChar char="•"/>
              <a:tabLst/>
              <a:defRPr sz="4400" b="0" i="0" u="none" strike="noStrike" cap="none" spc="0" baseline="0">
                <a:solidFill>
                  <a:srgbClr val="27322F"/>
                </a:solidFill>
                <a:uFillTx/>
                <a:latin typeface="MarkPro"/>
                <a:ea typeface="MarkPro"/>
                <a:cs typeface="MarkPro"/>
                <a:sym typeface="MarkPro"/>
              </a:defRPr>
            </a:lvl7pPr>
            <a:lvl8pPr marL="4368800" marR="0" indent="-546100" algn="l" defTabSz="2438338" rtl="0" latinLnBrk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Pct val="150000"/>
              <a:buFontTx/>
              <a:buChar char="•"/>
              <a:tabLst/>
              <a:defRPr sz="4400" b="0" i="0" u="none" strike="noStrike" cap="none" spc="0" baseline="0">
                <a:solidFill>
                  <a:srgbClr val="27322F"/>
                </a:solidFill>
                <a:uFillTx/>
                <a:latin typeface="MarkPro"/>
                <a:ea typeface="MarkPro"/>
                <a:cs typeface="MarkPro"/>
                <a:sym typeface="MarkPro"/>
              </a:defRPr>
            </a:lvl8pPr>
            <a:lvl9pPr marL="4914900" marR="0" indent="-546100" algn="l" defTabSz="2438338" rtl="0" latinLnBrk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Pct val="150000"/>
              <a:buFontTx/>
              <a:buChar char="•"/>
              <a:tabLst/>
              <a:defRPr sz="4400" b="0" i="0" u="none" strike="noStrike" cap="none" spc="0" baseline="0">
                <a:solidFill>
                  <a:srgbClr val="27322F"/>
                </a:solidFill>
                <a:uFillTx/>
                <a:latin typeface="MarkPro"/>
                <a:ea typeface="MarkPro"/>
                <a:cs typeface="MarkPro"/>
                <a:sym typeface="MarkPro"/>
              </a:defRPr>
            </a:lvl9pPr>
          </a:lstStyle>
          <a:p>
            <a:pPr marL="0" indent="0" hangingPunct="1">
              <a:lnSpc>
                <a:spcPct val="100000"/>
              </a:lnSpc>
              <a:buNone/>
            </a:pPr>
            <a:r>
              <a:rPr lang="en-US" sz="1600" dirty="0">
                <a:solidFill>
                  <a:schemeClr val="tx1"/>
                </a:solidFill>
                <a:latin typeface="Montserrat" pitchFamily="2" charset="77"/>
              </a:rPr>
              <a:t>Design an ICHRA program that </a:t>
            </a:r>
            <a:r>
              <a:rPr lang="en-US" sz="1600" b="1" dirty="0">
                <a:solidFill>
                  <a:schemeClr val="tx1"/>
                </a:solidFill>
                <a:latin typeface="Montserrat" pitchFamily="2" charset="77"/>
              </a:rPr>
              <a:t>dials in your target spend</a:t>
            </a:r>
            <a:r>
              <a:rPr lang="en-US" sz="1600" dirty="0">
                <a:solidFill>
                  <a:schemeClr val="tx1"/>
                </a:solidFill>
                <a:latin typeface="Montserrat" pitchFamily="2" charset="77"/>
              </a:rPr>
              <a:t>, optimizes your offer to employees, and </a:t>
            </a:r>
            <a:r>
              <a:rPr lang="en-US" sz="1600" b="1" dirty="0">
                <a:solidFill>
                  <a:schemeClr val="tx1"/>
                </a:solidFill>
                <a:latin typeface="Montserrat" pitchFamily="2" charset="77"/>
              </a:rPr>
              <a:t>satisfies all regulatory requirements.</a:t>
            </a:r>
          </a:p>
          <a:p>
            <a:pPr marL="0" indent="0" hangingPunct="1">
              <a:lnSpc>
                <a:spcPct val="100000"/>
              </a:lnSpc>
              <a:buNone/>
            </a:pPr>
            <a:endParaRPr lang="en-US" sz="1600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96889FA-8DE5-597D-EBF6-C70D42D07F12}"/>
              </a:ext>
            </a:extLst>
          </p:cNvPr>
          <p:cNvSpPr txBox="1">
            <a:spLocks/>
          </p:cNvSpPr>
          <p:nvPr/>
        </p:nvSpPr>
        <p:spPr>
          <a:xfrm>
            <a:off x="7059489" y="5250263"/>
            <a:ext cx="5062293" cy="916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noAutofit/>
          </a:bodyPr>
          <a:lstStyle>
            <a:lvl1pPr marL="546100" marR="0" indent="-546100" algn="l" defTabSz="2438338" rtl="0" latinLnBrk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Pct val="150000"/>
              <a:buFontTx/>
              <a:buChar char="•"/>
              <a:tabLst/>
              <a:defRPr sz="2800" b="0" i="0" u="none" strike="noStrike" cap="none" spc="0" baseline="0">
                <a:solidFill>
                  <a:schemeClr val="accent6"/>
                </a:solidFill>
                <a:uFillTx/>
                <a:latin typeface="Mark Pro" panose="020B0504020201010104" pitchFamily="34" charset="77"/>
                <a:ea typeface="MarkPro"/>
                <a:cs typeface="MarkPro"/>
                <a:sym typeface="MarkPro"/>
              </a:defRPr>
            </a:lvl1pPr>
            <a:lvl2pPr marL="1092200" marR="0" indent="-546100" algn="l" defTabSz="2438338" rtl="0" latinLnBrk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Pct val="150000"/>
              <a:buFontTx/>
              <a:buChar char="•"/>
              <a:tabLst/>
              <a:defRPr sz="2800" b="0" i="0" u="none" strike="noStrike" cap="none" spc="0" baseline="0">
                <a:solidFill>
                  <a:schemeClr val="accent6"/>
                </a:solidFill>
                <a:uFillTx/>
                <a:latin typeface="Mark Pro" panose="020B0504020201010104" pitchFamily="34" charset="77"/>
                <a:ea typeface="MarkPro"/>
                <a:cs typeface="MarkPro"/>
                <a:sym typeface="MarkPro"/>
              </a:defRPr>
            </a:lvl2pPr>
            <a:lvl3pPr marL="1638300" marR="0" indent="-546100" algn="l" defTabSz="2438338" rtl="0" latinLnBrk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Pct val="150000"/>
              <a:buFontTx/>
              <a:buChar char="•"/>
              <a:tabLst/>
              <a:defRPr sz="2800" b="0" i="0" u="none" strike="noStrike" cap="none" spc="0" baseline="0">
                <a:solidFill>
                  <a:schemeClr val="accent6"/>
                </a:solidFill>
                <a:uFillTx/>
                <a:latin typeface="Mark Pro" panose="020B0504020201010104" pitchFamily="34" charset="77"/>
                <a:ea typeface="MarkPro"/>
                <a:cs typeface="MarkPro"/>
                <a:sym typeface="MarkPro"/>
              </a:defRPr>
            </a:lvl3pPr>
            <a:lvl4pPr marL="2184400" marR="0" indent="-546100" algn="l" defTabSz="2438338" rtl="0" latinLnBrk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Pct val="150000"/>
              <a:buFontTx/>
              <a:buChar char="•"/>
              <a:tabLst/>
              <a:defRPr sz="2800" b="0" i="0" u="none" strike="noStrike" cap="none" spc="0" baseline="0">
                <a:solidFill>
                  <a:schemeClr val="accent6"/>
                </a:solidFill>
                <a:uFillTx/>
                <a:latin typeface="Mark Pro" panose="020B0504020201010104" pitchFamily="34" charset="77"/>
                <a:ea typeface="MarkPro"/>
                <a:cs typeface="MarkPro"/>
                <a:sym typeface="MarkPro"/>
              </a:defRPr>
            </a:lvl4pPr>
            <a:lvl5pPr marL="2730500" marR="0" indent="-546100" algn="l" defTabSz="2438338" rtl="0" latinLnBrk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Pct val="150000"/>
              <a:buFontTx/>
              <a:buChar char="•"/>
              <a:tabLst/>
              <a:defRPr sz="2800" b="0" i="0" u="none" strike="noStrike" cap="none" spc="0" baseline="0">
                <a:solidFill>
                  <a:schemeClr val="accent6"/>
                </a:solidFill>
                <a:uFillTx/>
                <a:latin typeface="Mark Pro" panose="020B0504020201010104" pitchFamily="34" charset="77"/>
                <a:ea typeface="MarkPro"/>
                <a:cs typeface="MarkPro"/>
                <a:sym typeface="MarkPro"/>
              </a:defRPr>
            </a:lvl5pPr>
            <a:lvl6pPr marL="3276600" marR="0" indent="-546100" algn="l" defTabSz="2438338" rtl="0" latinLnBrk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Pct val="150000"/>
              <a:buFontTx/>
              <a:buChar char="•"/>
              <a:tabLst/>
              <a:defRPr sz="4400" b="0" i="0" u="none" strike="noStrike" cap="none" spc="0" baseline="0">
                <a:solidFill>
                  <a:srgbClr val="27322F"/>
                </a:solidFill>
                <a:uFillTx/>
                <a:latin typeface="MarkPro"/>
                <a:ea typeface="MarkPro"/>
                <a:cs typeface="MarkPro"/>
                <a:sym typeface="MarkPro"/>
              </a:defRPr>
            </a:lvl6pPr>
            <a:lvl7pPr marL="3822700" marR="0" indent="-546100" algn="l" defTabSz="2438338" rtl="0" latinLnBrk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Pct val="150000"/>
              <a:buFontTx/>
              <a:buChar char="•"/>
              <a:tabLst/>
              <a:defRPr sz="4400" b="0" i="0" u="none" strike="noStrike" cap="none" spc="0" baseline="0">
                <a:solidFill>
                  <a:srgbClr val="27322F"/>
                </a:solidFill>
                <a:uFillTx/>
                <a:latin typeface="MarkPro"/>
                <a:ea typeface="MarkPro"/>
                <a:cs typeface="MarkPro"/>
                <a:sym typeface="MarkPro"/>
              </a:defRPr>
            </a:lvl7pPr>
            <a:lvl8pPr marL="4368800" marR="0" indent="-546100" algn="l" defTabSz="2438338" rtl="0" latinLnBrk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Pct val="150000"/>
              <a:buFontTx/>
              <a:buChar char="•"/>
              <a:tabLst/>
              <a:defRPr sz="4400" b="0" i="0" u="none" strike="noStrike" cap="none" spc="0" baseline="0">
                <a:solidFill>
                  <a:srgbClr val="27322F"/>
                </a:solidFill>
                <a:uFillTx/>
                <a:latin typeface="MarkPro"/>
                <a:ea typeface="MarkPro"/>
                <a:cs typeface="MarkPro"/>
                <a:sym typeface="MarkPro"/>
              </a:defRPr>
            </a:lvl8pPr>
            <a:lvl9pPr marL="4914900" marR="0" indent="-546100" algn="l" defTabSz="2438338" rtl="0" latinLnBrk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Pct val="150000"/>
              <a:buFontTx/>
              <a:buChar char="•"/>
              <a:tabLst/>
              <a:defRPr sz="4400" b="0" i="0" u="none" strike="noStrike" cap="none" spc="0" baseline="0">
                <a:solidFill>
                  <a:srgbClr val="27322F"/>
                </a:solidFill>
                <a:uFillTx/>
                <a:latin typeface="MarkPro"/>
                <a:ea typeface="MarkPro"/>
                <a:cs typeface="MarkPro"/>
                <a:sym typeface="MarkPro"/>
              </a:defRPr>
            </a:lvl9pPr>
          </a:lstStyle>
          <a:p>
            <a:pPr marL="0" indent="0" hangingPunct="1">
              <a:lnSpc>
                <a:spcPct val="100000"/>
              </a:lnSpc>
              <a:buNone/>
            </a:pPr>
            <a:r>
              <a:rPr lang="en-US" sz="1600" dirty="0">
                <a:solidFill>
                  <a:schemeClr val="tx1"/>
                </a:solidFill>
                <a:latin typeface="Montserrat" pitchFamily="2" charset="77"/>
              </a:rPr>
              <a:t>Explore individual market in key employee geographies, </a:t>
            </a:r>
            <a:r>
              <a:rPr lang="en-US" sz="1600" b="1" dirty="0">
                <a:solidFill>
                  <a:schemeClr val="tx1"/>
                </a:solidFill>
                <a:latin typeface="Montserrat" pitchFamily="2" charset="77"/>
              </a:rPr>
              <a:t>consider purchasing power</a:t>
            </a:r>
            <a:r>
              <a:rPr lang="en-US" sz="1600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Montserrat" pitchFamily="2" charset="77"/>
              </a:rPr>
              <a:t>of ICHRA program design </a:t>
            </a:r>
            <a:r>
              <a:rPr lang="en-US" sz="1600" dirty="0">
                <a:solidFill>
                  <a:schemeClr val="tx1"/>
                </a:solidFill>
                <a:latin typeface="Montserrat" pitchFamily="2" charset="77"/>
              </a:rPr>
              <a:t>compared to current group plan.</a:t>
            </a:r>
          </a:p>
          <a:p>
            <a:pPr marL="0" indent="0" hangingPunct="1">
              <a:lnSpc>
                <a:spcPct val="100000"/>
              </a:lnSpc>
              <a:buNone/>
            </a:pPr>
            <a:endParaRPr lang="en-US" sz="1600" dirty="0">
              <a:solidFill>
                <a:schemeClr val="tx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313048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6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6E492B-E003-1BDC-F6BC-4DCB035FA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566" y="480278"/>
            <a:ext cx="10298323" cy="5072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Change is hard, but that’s where we come in!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866EA-6537-749A-0EF1-7D84343BD4B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263311" y="6423405"/>
            <a:ext cx="248465" cy="256480"/>
          </a:xfrm>
        </p:spPr>
        <p:txBody>
          <a:bodyPr/>
          <a:lstStyle/>
          <a:p>
            <a:fld id="{86CB4B4D-7CA3-9044-876B-883B54F8677D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FAC297-8679-B9E1-425F-1423089E6100}"/>
              </a:ext>
            </a:extLst>
          </p:cNvPr>
          <p:cNvSpPr txBox="1"/>
          <p:nvPr/>
        </p:nvSpPr>
        <p:spPr>
          <a:xfrm>
            <a:off x="3193059" y="2371537"/>
            <a:ext cx="2045368" cy="7284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/>
            <a:r>
              <a:rPr lang="en-US" sz="4400" b="1" dirty="0">
                <a:solidFill>
                  <a:srgbClr val="188A68"/>
                </a:solidFill>
              </a:rPr>
              <a:t>&gt;5K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8093F9-F05C-BEB8-411B-E352DBA3F824}"/>
              </a:ext>
            </a:extLst>
          </p:cNvPr>
          <p:cNvSpPr/>
          <p:nvPr/>
        </p:nvSpPr>
        <p:spPr>
          <a:xfrm>
            <a:off x="1007000" y="1494227"/>
            <a:ext cx="4819139" cy="400105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000" b="1" dirty="0">
                <a:latin typeface="Montserrat" pitchFamily="2" charset="77"/>
                <a:sym typeface="Calibri"/>
              </a:rPr>
              <a:t>Take Command Experience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827C44-2CBD-7096-E35E-A0B4B64FD89C}"/>
              </a:ext>
            </a:extLst>
          </p:cNvPr>
          <p:cNvSpPr/>
          <p:nvPr/>
        </p:nvSpPr>
        <p:spPr>
          <a:xfrm>
            <a:off x="6720829" y="1494227"/>
            <a:ext cx="4819139" cy="400105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000" b="1" dirty="0">
                <a:latin typeface="Montserrat" pitchFamily="2" charset="77"/>
                <a:sym typeface="Calibri"/>
              </a:rPr>
              <a:t>Trusted By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3CF27A-1176-1F0D-15AB-6AFA51304287}"/>
              </a:ext>
            </a:extLst>
          </p:cNvPr>
          <p:cNvSpPr txBox="1"/>
          <p:nvPr/>
        </p:nvSpPr>
        <p:spPr>
          <a:xfrm>
            <a:off x="2560374" y="3084568"/>
            <a:ext cx="3347049" cy="220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/>
            <a:r>
              <a:rPr lang="en-US" sz="1100" dirty="0">
                <a:latin typeface="Montserrat" pitchFamily="2" charset="77"/>
              </a:rPr>
              <a:t>Employers across all 50 states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F2DD07-3ED5-258F-DE23-69EA9AC8B7E8}"/>
              </a:ext>
            </a:extLst>
          </p:cNvPr>
          <p:cNvSpPr txBox="1"/>
          <p:nvPr/>
        </p:nvSpPr>
        <p:spPr>
          <a:xfrm>
            <a:off x="3193059" y="3805970"/>
            <a:ext cx="2045368" cy="7284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/>
            <a:r>
              <a:rPr lang="en-US" sz="4400" b="1" dirty="0">
                <a:solidFill>
                  <a:srgbClr val="188A68"/>
                </a:solidFill>
              </a:rPr>
              <a:t>93%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280CE0-F026-8BB0-D383-85E63B6DC080}"/>
              </a:ext>
            </a:extLst>
          </p:cNvPr>
          <p:cNvSpPr txBox="1"/>
          <p:nvPr/>
        </p:nvSpPr>
        <p:spPr>
          <a:xfrm>
            <a:off x="2560374" y="4519001"/>
            <a:ext cx="3347049" cy="220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/>
            <a:r>
              <a:rPr lang="en-US" sz="1100" dirty="0">
                <a:latin typeface="Montserrat" pitchFamily="2" charset="77"/>
              </a:rPr>
              <a:t>Industry best renewal rate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458476-92DC-6660-9782-5D41C3E7EBFF}"/>
              </a:ext>
            </a:extLst>
          </p:cNvPr>
          <p:cNvSpPr txBox="1"/>
          <p:nvPr/>
        </p:nvSpPr>
        <p:spPr>
          <a:xfrm>
            <a:off x="3193059" y="5166157"/>
            <a:ext cx="2045368" cy="7284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/>
            <a:r>
              <a:rPr lang="en-US" sz="4400" b="1" dirty="0">
                <a:solidFill>
                  <a:srgbClr val="188A68"/>
                </a:solidFill>
              </a:rPr>
              <a:t>210%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410CE4-3982-620F-200B-A65E78DF94C3}"/>
              </a:ext>
            </a:extLst>
          </p:cNvPr>
          <p:cNvSpPr txBox="1"/>
          <p:nvPr/>
        </p:nvSpPr>
        <p:spPr>
          <a:xfrm>
            <a:off x="2560374" y="5879187"/>
            <a:ext cx="3347049" cy="220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/>
            <a:r>
              <a:rPr lang="en-US" sz="1100" dirty="0">
                <a:latin typeface="Montserrat" pitchFamily="2" charset="77"/>
              </a:rPr>
              <a:t>Rise in large employer enrollments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DBBF1EF-2EFF-C1BE-E3F7-1DE1C4ABDF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9408" y="5662689"/>
            <a:ext cx="1379527" cy="2648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1DD33E-DC03-D488-99C3-63F1035140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415" y="5526462"/>
            <a:ext cx="1164521" cy="4586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686AFD-5B68-4712-B4D8-D2B7C40A3E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3655" y="3176496"/>
            <a:ext cx="1999568" cy="11108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C9EC1DE-6EB0-EC76-0FAE-245192B20B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9522" y="4881524"/>
            <a:ext cx="1682008" cy="11213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BD6DCCA-05F7-119C-E985-1D9F28B259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372" y="4308078"/>
            <a:ext cx="1541839" cy="7298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EC379DA-6586-6D03-C948-6D6D4CD76EE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932" y="4258976"/>
            <a:ext cx="827716" cy="72701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5F2FAE2-3196-821C-139F-227B3305231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6888" y="3505983"/>
            <a:ext cx="2152965" cy="36210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5892AFB-FF79-11C9-1922-64BD6599BE54}"/>
              </a:ext>
            </a:extLst>
          </p:cNvPr>
          <p:cNvSpPr txBox="1"/>
          <p:nvPr/>
        </p:nvSpPr>
        <p:spPr>
          <a:xfrm>
            <a:off x="6618696" y="2031832"/>
            <a:ext cx="4695938" cy="10361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Montserrat" pitchFamily="2" charset="77"/>
              </a:rPr>
              <a:t>With the industry’s first end-to-end ICHRA solution, we are proud to work with </a:t>
            </a:r>
            <a:r>
              <a:rPr lang="en-US" sz="1600" dirty="0">
                <a:solidFill>
                  <a:srgbClr val="188A68"/>
                </a:solidFill>
                <a:latin typeface="Montserrat" pitchFamily="2" charset="77"/>
              </a:rPr>
              <a:t>90% of the top 100</a:t>
            </a:r>
            <a:r>
              <a:rPr lang="en-US" sz="1600" dirty="0">
                <a:latin typeface="Montserrat" pitchFamily="2" charset="77"/>
              </a:rPr>
              <a:t> employee benefit brokerage firms.</a:t>
            </a:r>
          </a:p>
        </p:txBody>
      </p:sp>
      <p:pic>
        <p:nvPicPr>
          <p:cNvPr id="31" name="Picture 30" descr="Map&#10;&#10;Description automatically generated">
            <a:extLst>
              <a:ext uri="{FF2B5EF4-FFF2-40B4-BE49-F238E27FC236}">
                <a16:creationId xmlns:a16="http://schemas.microsoft.com/office/drawing/2014/main" id="{D3D7D0EF-9BA2-5118-606B-83766632BEB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286" y="2261826"/>
            <a:ext cx="1813823" cy="1088293"/>
          </a:xfrm>
          <a:prstGeom prst="rect">
            <a:avLst/>
          </a:prstGeom>
        </p:spPr>
      </p:pic>
      <p:pic>
        <p:nvPicPr>
          <p:cNvPr id="32" name="Picture 6" descr="Grow Svg Png Icon Free Download (#464375) - OnlineWebFonts.COM">
            <a:extLst>
              <a:ext uri="{FF2B5EF4-FFF2-40B4-BE49-F238E27FC236}">
                <a16:creationId xmlns:a16="http://schemas.microsoft.com/office/drawing/2014/main" id="{2820FD35-5A20-F683-D930-4CDE6AB80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117" y="5068278"/>
            <a:ext cx="924160" cy="92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0BE01F0-505A-9984-5243-9B8A5A973E8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000" y="3552859"/>
            <a:ext cx="1862394" cy="14353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5455FF-1D65-4D73-4AAB-0603C1EE3D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24273" y="4277804"/>
            <a:ext cx="1560728" cy="41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886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ACAFD0-8445-D248-EF68-EF9A1E27D4F0}"/>
              </a:ext>
            </a:extLst>
          </p:cNvPr>
          <p:cNvSpPr txBox="1"/>
          <p:nvPr/>
        </p:nvSpPr>
        <p:spPr>
          <a:xfrm>
            <a:off x="2364809" y="2598003"/>
            <a:ext cx="74874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2561860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ACAFD0-8445-D248-EF68-EF9A1E27D4F0}"/>
              </a:ext>
            </a:extLst>
          </p:cNvPr>
          <p:cNvSpPr txBox="1"/>
          <p:nvPr/>
        </p:nvSpPr>
        <p:spPr>
          <a:xfrm>
            <a:off x="2364809" y="2598003"/>
            <a:ext cx="74874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556204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39CB7-FFB7-161F-94E9-19452CB398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What is ICHRA? A new way to offer health insurance</a:t>
            </a:r>
            <a:endParaRPr lang="en-US" sz="4000" dirty="0">
              <a:latin typeface="Montserrat Medium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2837A-A154-A659-01D9-7AB1C380B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2059"/>
            <a:ext cx="10515600" cy="71086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tx1"/>
                </a:solidFill>
              </a:rPr>
              <a:t>An </a:t>
            </a:r>
            <a:r>
              <a:rPr lang="en-US" sz="1800" dirty="0">
                <a:solidFill>
                  <a:srgbClr val="188A68"/>
                </a:solidFill>
              </a:rPr>
              <a:t>“Individual Coverage Health Reimbursement Arrangement” </a:t>
            </a:r>
            <a:r>
              <a:rPr lang="en-US" sz="1800" dirty="0">
                <a:solidFill>
                  <a:schemeClr val="tx1"/>
                </a:solidFill>
              </a:rPr>
              <a:t>enables employers to reimburse employees tax-free for health insurance premiums and medical expenses. </a:t>
            </a:r>
          </a:p>
        </p:txBody>
      </p:sp>
      <p:pic>
        <p:nvPicPr>
          <p:cNvPr id="4" name="Picture 14" descr="Picture 14">
            <a:extLst>
              <a:ext uri="{FF2B5EF4-FFF2-40B4-BE49-F238E27FC236}">
                <a16:creationId xmlns:a16="http://schemas.microsoft.com/office/drawing/2014/main" id="{EC8D9F10-DD00-7D35-189A-64DBEAAC10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7506" y="3090351"/>
            <a:ext cx="2114339" cy="168905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5" name="Picture 14" descr="Picture 14">
            <a:extLst>
              <a:ext uri="{FF2B5EF4-FFF2-40B4-BE49-F238E27FC236}">
                <a16:creationId xmlns:a16="http://schemas.microsoft.com/office/drawing/2014/main" id="{10DC4306-1170-EB00-FF55-2D8AA782DC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0156" y="3090092"/>
            <a:ext cx="2114338" cy="206217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53D12E-84C6-9091-512F-646AFBBFD16C}"/>
              </a:ext>
            </a:extLst>
          </p:cNvPr>
          <p:cNvSpPr txBox="1">
            <a:spLocks/>
          </p:cNvSpPr>
          <p:nvPr/>
        </p:nvSpPr>
        <p:spPr>
          <a:xfrm>
            <a:off x="2220904" y="2703124"/>
            <a:ext cx="2655896" cy="387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b="1" dirty="0"/>
              <a:t>Group Plan Model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AC46CD-CFE8-E50E-E71F-3E69C4F71794}"/>
              </a:ext>
            </a:extLst>
          </p:cNvPr>
          <p:cNvSpPr txBox="1">
            <a:spLocks/>
          </p:cNvSpPr>
          <p:nvPr/>
        </p:nvSpPr>
        <p:spPr>
          <a:xfrm>
            <a:off x="7523554" y="2703124"/>
            <a:ext cx="2655896" cy="387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b="1" dirty="0"/>
              <a:t>ICHRA Model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C310B5-F217-C17B-C53A-6AE8583DB471}"/>
              </a:ext>
            </a:extLst>
          </p:cNvPr>
          <p:cNvSpPr txBox="1">
            <a:spLocks/>
          </p:cNvSpPr>
          <p:nvPr/>
        </p:nvSpPr>
        <p:spPr>
          <a:xfrm>
            <a:off x="838200" y="5336806"/>
            <a:ext cx="10515600" cy="387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Unlike group insurance, ICHRA provides employees the freedom of choice</a:t>
            </a:r>
          </a:p>
        </p:txBody>
      </p:sp>
    </p:spTree>
    <p:extLst>
      <p:ext uri="{BB962C8B-B14F-4D97-AF65-F5344CB8AC3E}">
        <p14:creationId xmlns:p14="http://schemas.microsoft.com/office/powerpoint/2010/main" val="21620752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39CB7-FFB7-161F-94E9-19452CB398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6"/>
            <a:ext cx="10515600" cy="759536"/>
          </a:xfrm>
        </p:spPr>
        <p:txBody>
          <a:bodyPr>
            <a:normAutofit/>
          </a:bodyPr>
          <a:lstStyle/>
          <a:p>
            <a:r>
              <a:rPr lang="en-US" sz="4000" dirty="0">
                <a:cs typeface="Angsana New" panose="02020603050405020304" pitchFamily="18" charset="-34"/>
              </a:rPr>
              <a:t>HRA Council Data</a:t>
            </a:r>
            <a:endParaRPr lang="en-US" sz="4000" dirty="0">
              <a:latin typeface="Montserrat Medium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2837A-A154-A659-01D9-7AB1C380B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171" y="1723163"/>
            <a:ext cx="3761508" cy="27257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Between 2020 and 2022, adoption increased across the nation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Some regions and states saw faster growth than others.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6CE246-9EC5-6BD3-2987-837BD0B80361}"/>
              </a:ext>
            </a:extLst>
          </p:cNvPr>
          <p:cNvSpPr txBox="1"/>
          <p:nvPr/>
        </p:nvSpPr>
        <p:spPr>
          <a:xfrm>
            <a:off x="1499707" y="5047413"/>
            <a:ext cx="9192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i="1" dirty="0">
                <a:latin typeface="Montserrat" pitchFamily="2" charset="77"/>
              </a:rPr>
              <a:t>The HRA Council is an industry coalition focused on education &amp; awareness of HRAs. </a:t>
            </a:r>
          </a:p>
          <a:p>
            <a:pPr lvl="0" algn="ctr"/>
            <a:r>
              <a:rPr lang="en-US" sz="1600" i="1" dirty="0">
                <a:latin typeface="Montserrat" pitchFamily="2" charset="77"/>
              </a:rPr>
              <a:t>Visit </a:t>
            </a:r>
            <a:r>
              <a:rPr lang="en-US" sz="1600" i="1" dirty="0" err="1">
                <a:latin typeface="Montserrat" pitchFamily="2" charset="77"/>
              </a:rPr>
              <a:t>www.HRACouncil.org</a:t>
            </a:r>
            <a:r>
              <a:rPr lang="en-US" sz="1600" i="1" dirty="0">
                <a:latin typeface="Montserrat" pitchFamily="2" charset="77"/>
              </a:rPr>
              <a:t> to learn more</a:t>
            </a:r>
          </a:p>
        </p:txBody>
      </p:sp>
      <p:pic>
        <p:nvPicPr>
          <p:cNvPr id="5" name="Picture 2" descr="Creating a Vibrant HRA Market Logo">
            <a:extLst>
              <a:ext uri="{FF2B5EF4-FFF2-40B4-BE49-F238E27FC236}">
                <a16:creationId xmlns:a16="http://schemas.microsoft.com/office/drawing/2014/main" id="{C1F1BCBB-6C36-5075-D851-FB2A797D3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130" y="300996"/>
            <a:ext cx="1585350" cy="44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FE72ED-650F-3B62-CDA0-5A3A931E2DCC}"/>
              </a:ext>
            </a:extLst>
          </p:cNvPr>
          <p:cNvSpPr txBox="1"/>
          <p:nvPr/>
        </p:nvSpPr>
        <p:spPr>
          <a:xfrm>
            <a:off x="4971679" y="6230689"/>
            <a:ext cx="7016801" cy="2308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</a:rPr>
              <a:t>Source: Link to Report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https://hracouncil.wildapricot.org/resources/Documents/2022_HRAC_Data_FullReport_Final.pdf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909AD-216D-9D5D-DA6A-B73430060E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061" y="1572180"/>
            <a:ext cx="5067739" cy="34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33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39CB7-FFB7-161F-94E9-19452CB398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6"/>
            <a:ext cx="10515600" cy="759536"/>
          </a:xfrm>
        </p:spPr>
        <p:txBody>
          <a:bodyPr>
            <a:normAutofit/>
          </a:bodyPr>
          <a:lstStyle/>
          <a:p>
            <a:r>
              <a:rPr lang="en-US" sz="4000" dirty="0">
                <a:cs typeface="Angsana New" panose="02020603050405020304" pitchFamily="18" charset="-34"/>
              </a:rPr>
              <a:t>HRA Council Data</a:t>
            </a:r>
            <a:endParaRPr lang="en-US" sz="4000" dirty="0">
              <a:latin typeface="Montserrat Medium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6CE246-9EC5-6BD3-2987-837BD0B80361}"/>
              </a:ext>
            </a:extLst>
          </p:cNvPr>
          <p:cNvSpPr txBox="1"/>
          <p:nvPr/>
        </p:nvSpPr>
        <p:spPr>
          <a:xfrm>
            <a:off x="1499707" y="5047413"/>
            <a:ext cx="9192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i="1" dirty="0">
                <a:latin typeface="Montserrat" pitchFamily="2" charset="77"/>
              </a:rPr>
              <a:t>The HRA Council is an industry coalition focused on education &amp; awareness of HRAs. </a:t>
            </a:r>
          </a:p>
          <a:p>
            <a:pPr lvl="0" algn="ctr"/>
            <a:r>
              <a:rPr lang="en-US" sz="1600" i="1" dirty="0">
                <a:latin typeface="Montserrat" pitchFamily="2" charset="77"/>
              </a:rPr>
              <a:t>Visit </a:t>
            </a:r>
            <a:r>
              <a:rPr lang="en-US" sz="1600" i="1" dirty="0" err="1">
                <a:latin typeface="Montserrat" pitchFamily="2" charset="77"/>
              </a:rPr>
              <a:t>www.HRACouncil.org</a:t>
            </a:r>
            <a:r>
              <a:rPr lang="en-US" sz="1600" i="1" dirty="0">
                <a:latin typeface="Montserrat" pitchFamily="2" charset="77"/>
              </a:rPr>
              <a:t> to learn more</a:t>
            </a:r>
          </a:p>
        </p:txBody>
      </p:sp>
      <p:pic>
        <p:nvPicPr>
          <p:cNvPr id="5" name="Picture 2" descr="Creating a Vibrant HRA Market Logo">
            <a:extLst>
              <a:ext uri="{FF2B5EF4-FFF2-40B4-BE49-F238E27FC236}">
                <a16:creationId xmlns:a16="http://schemas.microsoft.com/office/drawing/2014/main" id="{C1F1BCBB-6C36-5075-D851-FB2A797D3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130" y="300996"/>
            <a:ext cx="1585350" cy="44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FE72ED-650F-3B62-CDA0-5A3A931E2DCC}"/>
              </a:ext>
            </a:extLst>
          </p:cNvPr>
          <p:cNvSpPr txBox="1"/>
          <p:nvPr/>
        </p:nvSpPr>
        <p:spPr>
          <a:xfrm>
            <a:off x="4971679" y="6230689"/>
            <a:ext cx="7016801" cy="2308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</a:rPr>
              <a:t>Source: Link to Report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https://hracouncil.wildapricot.org/resources/Documents/2022_HRAC_Data_FullReport_Final.pdf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FD8631-7C20-50A4-E7B9-7BEE70003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28" y="1504066"/>
            <a:ext cx="11162654" cy="316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066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E27A8-0541-DF1B-CE7C-7C645DC8F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7" y="210106"/>
            <a:ext cx="10896603" cy="10409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0" dirty="0">
                <a:solidFill>
                  <a:schemeClr val="tx1"/>
                </a:solidFill>
                <a:latin typeface="+mj-lt"/>
              </a:rPr>
              <a:t>We’re also committed to creating a modern, ICHRA-specific payment solution (</a:t>
            </a:r>
            <a:r>
              <a:rPr lang="en-US" sz="4000" b="0" dirty="0" err="1">
                <a:solidFill>
                  <a:schemeClr val="tx1"/>
                </a:solidFill>
                <a:latin typeface="+mj-lt"/>
              </a:rPr>
              <a:t>ie</a:t>
            </a:r>
            <a:r>
              <a:rPr lang="en-US" sz="4000" b="0" dirty="0">
                <a:solidFill>
                  <a:schemeClr val="tx1"/>
                </a:solidFill>
                <a:latin typeface="+mj-lt"/>
              </a:rPr>
              <a:t>, “Venmo” for ICHRA)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28813C-13FF-A8AB-2AEC-C9831C71D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 hangingPunct="1">
              <a:lnSpc>
                <a:spcPct val="100000"/>
              </a:lnSpc>
            </a:pPr>
            <a:fld id="{D4DE26CF-B10B-4C30-BBDE-38EB8E769DD5}" type="slidenum">
              <a:rPr lang="en-US" kern="1200">
                <a:latin typeface="Muli Light"/>
              </a:rPr>
              <a:pPr defTabSz="914400" hangingPunct="1">
                <a:lnSpc>
                  <a:spcPct val="100000"/>
                </a:lnSpc>
              </a:pPr>
              <a:t>42</a:t>
            </a:fld>
            <a:endParaRPr lang="en-US" kern="1200" dirty="0">
              <a:latin typeface="Muli Ligh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0B23938-2B61-E538-4770-57506FD917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962591"/>
              </p:ext>
            </p:extLst>
          </p:nvPr>
        </p:nvGraphicFramePr>
        <p:xfrm>
          <a:off x="442913" y="2262752"/>
          <a:ext cx="11265692" cy="4313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972">
                  <a:extLst>
                    <a:ext uri="{9D8B030D-6E8A-4147-A177-3AD203B41FA5}">
                      <a16:colId xmlns:a16="http://schemas.microsoft.com/office/drawing/2014/main" val="610366610"/>
                    </a:ext>
                  </a:extLst>
                </a:gridCol>
                <a:gridCol w="2421680">
                  <a:extLst>
                    <a:ext uri="{9D8B030D-6E8A-4147-A177-3AD203B41FA5}">
                      <a16:colId xmlns:a16="http://schemas.microsoft.com/office/drawing/2014/main" val="377974668"/>
                    </a:ext>
                  </a:extLst>
                </a:gridCol>
                <a:gridCol w="2421680">
                  <a:extLst>
                    <a:ext uri="{9D8B030D-6E8A-4147-A177-3AD203B41FA5}">
                      <a16:colId xmlns:a16="http://schemas.microsoft.com/office/drawing/2014/main" val="3177005639"/>
                    </a:ext>
                  </a:extLst>
                </a:gridCol>
                <a:gridCol w="2421680">
                  <a:extLst>
                    <a:ext uri="{9D8B030D-6E8A-4147-A177-3AD203B41FA5}">
                      <a16:colId xmlns:a16="http://schemas.microsoft.com/office/drawing/2014/main" val="2482608625"/>
                    </a:ext>
                  </a:extLst>
                </a:gridCol>
                <a:gridCol w="2421680">
                  <a:extLst>
                    <a:ext uri="{9D8B030D-6E8A-4147-A177-3AD203B41FA5}">
                      <a16:colId xmlns:a16="http://schemas.microsoft.com/office/drawing/2014/main" val="4038589497"/>
                    </a:ext>
                  </a:extLst>
                </a:gridCol>
              </a:tblGrid>
              <a:tr h="268690">
                <a:tc>
                  <a:txBody>
                    <a:bodyPr/>
                    <a:lstStyle/>
                    <a:p>
                      <a:endParaRPr lang="en-US" sz="500" dirty="0">
                        <a:latin typeface="Montserrat" pitchFamily="2" charset="77"/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" pitchFamily="2" charset="77"/>
                        </a:rPr>
                        <a:t>Old School Solutions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" pitchFamily="2" charset="77"/>
                        </a:rPr>
                        <a:t>Traditional Banking Solutions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Mark Pro" panose="020B05040202010101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" pitchFamily="2" charset="77"/>
                        </a:rPr>
                        <a:t>ICHRA Specific Solutions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939901"/>
                  </a:ext>
                </a:extLst>
              </a:tr>
              <a:tr h="238836">
                <a:tc>
                  <a:txBody>
                    <a:bodyPr/>
                    <a:lstStyle/>
                    <a:p>
                      <a:endParaRPr lang="en-US" sz="1000" dirty="0">
                        <a:latin typeface="Montserrat" pitchFamily="2" charset="77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Montserrat" pitchFamily="2" charset="77"/>
                        </a:rPr>
                        <a:t>Payroll Reimbursements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Montserrat" pitchFamily="2" charset="77"/>
                        </a:rPr>
                        <a:t>Credit Cards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Montserrat" pitchFamily="2" charset="77"/>
                        </a:rPr>
                        <a:t>Bank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Montserrat" pitchFamily="2" charset="77"/>
                        </a:rPr>
                        <a:t>Virtual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395636"/>
                  </a:ext>
                </a:extLst>
              </a:tr>
              <a:tr h="542503">
                <a:tc>
                  <a:txBody>
                    <a:bodyPr/>
                    <a:lstStyle/>
                    <a:p>
                      <a:r>
                        <a:rPr lang="en-US" sz="1000" b="1" i="1" dirty="0">
                          <a:latin typeface="Montserrat" pitchFamily="2" charset="77"/>
                        </a:rPr>
                        <a:t>Description</a:t>
                      </a:r>
                    </a:p>
                  </a:txBody>
                  <a:tcPr anchor="ctr"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1" dirty="0">
                          <a:latin typeface="Montserrat" pitchFamily="2" charset="77"/>
                        </a:rPr>
                        <a:t>Employees pay with personal accounts and are reimbursed through payroll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1" dirty="0">
                          <a:latin typeface="Montserrat" pitchFamily="2" charset="77"/>
                        </a:rPr>
                        <a:t>Credit cards employees use to purchase coverage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1" dirty="0">
                          <a:latin typeface="Montserrat" pitchFamily="2" charset="77"/>
                        </a:rPr>
                        <a:t>Pre-funded bank accounts or loans employees use to purchase coverage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1" dirty="0">
                          <a:latin typeface="Montserrat" pitchFamily="2" charset="77"/>
                        </a:rPr>
                        <a:t>Tailored “virtual” accounts provided directly to insurance companies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760795"/>
                  </a:ext>
                </a:extLst>
              </a:tr>
              <a:tr h="238836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Montserrat" pitchFamily="2" charset="77"/>
                        </a:rPr>
                        <a:t>Employee Burden</a:t>
                      </a:r>
                    </a:p>
                  </a:txBody>
                  <a:tcPr anchor="ctr"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ontserrat" pitchFamily="2" charset="77"/>
                        </a:rPr>
                        <a:t>High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ontserrat" pitchFamily="2" charset="77"/>
                        </a:rPr>
                        <a:t>Med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Montserrat" pitchFamily="2" charset="77"/>
                        </a:rPr>
                        <a:t>High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None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933344"/>
                  </a:ext>
                </a:extLst>
              </a:tr>
              <a:tr h="238836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Montserrat" pitchFamily="2" charset="77"/>
                        </a:rPr>
                        <a:t>Admin Burden</a:t>
                      </a:r>
                    </a:p>
                  </a:txBody>
                  <a:tcPr anchor="ctr"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ontserrat" pitchFamily="2" charset="77"/>
                        </a:rPr>
                        <a:t>Med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ontserrat" pitchFamily="2" charset="77"/>
                        </a:rPr>
                        <a:t>Med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ontserrat" pitchFamily="2" charset="77"/>
                        </a:rPr>
                        <a:t>Med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Low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135902"/>
                  </a:ext>
                </a:extLst>
              </a:tr>
              <a:tr h="388108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Montserrat" pitchFamily="2" charset="77"/>
                        </a:rPr>
                        <a:t>Employer Transactions</a:t>
                      </a:r>
                    </a:p>
                  </a:txBody>
                  <a:tcPr anchor="ctr"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ontserrat" pitchFamily="2" charset="77"/>
                        </a:rPr>
                        <a:t>One for each employee each month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ontserrat" pitchFamily="2" charset="77"/>
                        </a:rPr>
                        <a:t>One a month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ontserrat" pitchFamily="2" charset="77"/>
                        </a:rPr>
                        <a:t>One a month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ontserrat" pitchFamily="2" charset="77"/>
                        </a:rPr>
                        <a:t>One a month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620158"/>
                  </a:ext>
                </a:extLst>
              </a:tr>
              <a:tr h="440144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Montserrat" pitchFamily="2" charset="77"/>
                        </a:rPr>
                        <a:t>Insurance Company Acceptance</a:t>
                      </a:r>
                    </a:p>
                  </a:txBody>
                  <a:tcPr anchor="ctr"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ontserrat" pitchFamily="2" charset="77"/>
                        </a:rPr>
                        <a:t>100%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b="1" i="0" u="none" strike="noStrike" cap="none" spc="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Montserrat" pitchFamily="2" charset="77"/>
                          <a:ea typeface="+mn-ea"/>
                          <a:cs typeface="+mn-cs"/>
                          <a:sym typeface="Graphik"/>
                        </a:rPr>
                        <a:t>Less than 12 carriers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ontserrat" pitchFamily="2" charset="77"/>
                        </a:rPr>
                        <a:t>100%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ontserrat" pitchFamily="2" charset="77"/>
                        </a:rPr>
                        <a:t>50+ carriers and growing!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043874"/>
                  </a:ext>
                </a:extLst>
              </a:tr>
              <a:tr h="238836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Montserrat" pitchFamily="2" charset="77"/>
                        </a:rPr>
                        <a:t>Security</a:t>
                      </a:r>
                    </a:p>
                  </a:txBody>
                  <a:tcPr anchor="ctr"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ontserrat" pitchFamily="2" charset="77"/>
                        </a:rPr>
                        <a:t>N/A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ontserrat" pitchFamily="2" charset="77"/>
                        </a:rPr>
                        <a:t>High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Montserrat" pitchFamily="2" charset="77"/>
                          <a:ea typeface="+mn-ea"/>
                          <a:cs typeface="+mn-cs"/>
                          <a:sym typeface="Graphik"/>
                        </a:rPr>
                        <a:t>Low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High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061697"/>
                  </a:ext>
                </a:extLst>
              </a:tr>
              <a:tr h="238836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Montserrat" pitchFamily="2" charset="77"/>
                        </a:rPr>
                        <a:t>Cost</a:t>
                      </a:r>
                    </a:p>
                  </a:txBody>
                  <a:tcPr anchor="ctr"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ontserrat" pitchFamily="2" charset="77"/>
                        </a:rPr>
                        <a:t>Low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ontserrat" pitchFamily="2" charset="77"/>
                        </a:rPr>
                        <a:t>Med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b="1" i="0" u="none" strike="noStrike" cap="none" spc="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Montserrat" pitchFamily="2" charset="77"/>
                          <a:ea typeface="+mn-ea"/>
                          <a:cs typeface="+mn-cs"/>
                          <a:sym typeface="Graphik"/>
                        </a:rPr>
                        <a:t>High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Montserrat" pitchFamily="2" charset="77"/>
                        </a:rPr>
                        <a:t>Low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31484"/>
                  </a:ext>
                </a:extLst>
              </a:tr>
              <a:tr h="542503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Montserrat" pitchFamily="2" charset="77"/>
                        </a:rPr>
                        <a:t>Time to Detect </a:t>
                      </a:r>
                    </a:p>
                    <a:p>
                      <a:r>
                        <a:rPr lang="en-US" sz="1000" b="1" dirty="0">
                          <a:latin typeface="Montserrat" pitchFamily="2" charset="77"/>
                        </a:rPr>
                        <a:t>Non-Coverage Issues</a:t>
                      </a:r>
                    </a:p>
                  </a:txBody>
                  <a:tcPr anchor="ctr"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ontserrat" pitchFamily="2" charset="77"/>
                        </a:rPr>
                        <a:t>Quarterly or Annually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ontserrat" pitchFamily="2" charset="77"/>
                        </a:rPr>
                        <a:t>Month Delay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Montserrat" pitchFamily="2" charset="77"/>
                        </a:rPr>
                        <a:t>Month Delay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ontserrat" pitchFamily="2" charset="77"/>
                        </a:rPr>
                        <a:t>Daily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771090"/>
                  </a:ext>
                </a:extLst>
              </a:tr>
              <a:tr h="337785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Montserrat" pitchFamily="2" charset="77"/>
                        </a:rPr>
                        <a:t>Time for Initial Setup</a:t>
                      </a:r>
                    </a:p>
                  </a:txBody>
                  <a:tcPr anchor="ctr"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ontserrat" pitchFamily="2" charset="77"/>
                        </a:rPr>
                        <a:t>Instant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ontserrat" pitchFamily="2" charset="77"/>
                        </a:rPr>
                        <a:t>5-10 Days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ontserrat" pitchFamily="2" charset="77"/>
                        </a:rPr>
                        <a:t>30-45 Days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ontserrat" pitchFamily="2" charset="77"/>
                        </a:rPr>
                        <a:t>15-30 Days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078626"/>
                  </a:ext>
                </a:extLst>
              </a:tr>
              <a:tr h="542503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Montserrat" pitchFamily="2" charset="77"/>
                        </a:rPr>
                        <a:t>Time for New Hire and Termination Changes</a:t>
                      </a:r>
                    </a:p>
                  </a:txBody>
                  <a:tcPr anchor="ctr"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ontserrat" pitchFamily="2" charset="77"/>
                        </a:rPr>
                        <a:t>Instant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ontserrat" pitchFamily="2" charset="77"/>
                        </a:rPr>
                        <a:t>5-10 Days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ontserrat" pitchFamily="2" charset="77"/>
                        </a:rPr>
                        <a:t>10-20 Days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Montserrat" pitchFamily="2" charset="77"/>
                        </a:rPr>
                        <a:t>Instant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375182"/>
                  </a:ext>
                </a:extLst>
              </a:tr>
            </a:tbl>
          </a:graphicData>
        </a:graphic>
      </p:graphicFrame>
      <p:pic>
        <p:nvPicPr>
          <p:cNvPr id="6" name="Graphic 5" descr="Transfer with solid fill">
            <a:extLst>
              <a:ext uri="{FF2B5EF4-FFF2-40B4-BE49-F238E27FC236}">
                <a16:creationId xmlns:a16="http://schemas.microsoft.com/office/drawing/2014/main" id="{6D52A8D1-E195-E215-ED11-E9A702889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6189" y="1441342"/>
            <a:ext cx="713180" cy="713180"/>
          </a:xfrm>
          <a:prstGeom prst="rect">
            <a:avLst/>
          </a:prstGeom>
        </p:spPr>
      </p:pic>
      <p:pic>
        <p:nvPicPr>
          <p:cNvPr id="16" name="Graphic 15" descr="Bank with solid fill">
            <a:extLst>
              <a:ext uri="{FF2B5EF4-FFF2-40B4-BE49-F238E27FC236}">
                <a16:creationId xmlns:a16="http://schemas.microsoft.com/office/drawing/2014/main" id="{E12D0D55-4E6F-4C5C-72BC-72B4439122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59545" y="1441342"/>
            <a:ext cx="713180" cy="713180"/>
          </a:xfrm>
          <a:prstGeom prst="rect">
            <a:avLst/>
          </a:prstGeom>
        </p:spPr>
      </p:pic>
      <p:pic>
        <p:nvPicPr>
          <p:cNvPr id="18" name="Graphic 17" descr="Money with solid fill">
            <a:extLst>
              <a:ext uri="{FF2B5EF4-FFF2-40B4-BE49-F238E27FC236}">
                <a16:creationId xmlns:a16="http://schemas.microsoft.com/office/drawing/2014/main" id="{A7BE63E1-981D-D61A-B268-3169C679E3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12901" y="1400328"/>
            <a:ext cx="713180" cy="71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9287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39CB7-FFB7-161F-94E9-19452CB398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6"/>
            <a:ext cx="10515600" cy="759536"/>
          </a:xfrm>
        </p:spPr>
        <p:txBody>
          <a:bodyPr>
            <a:normAutofit/>
          </a:bodyPr>
          <a:lstStyle/>
          <a:p>
            <a:r>
              <a:rPr lang="en-US" sz="4000" dirty="0">
                <a:cs typeface="Angsana New" panose="02020603050405020304" pitchFamily="18" charset="-34"/>
              </a:rPr>
              <a:t>ICHRA reimagines how we think benefits</a:t>
            </a:r>
            <a:endParaRPr lang="en-US" sz="4000" dirty="0">
              <a:latin typeface="Montserrat Medium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2837A-A154-A659-01D9-7AB1C380B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6602"/>
            <a:ext cx="5061559" cy="31019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/>
              <a:t>Control: </a:t>
            </a:r>
            <a:r>
              <a:rPr lang="en-US" sz="1800" dirty="0"/>
              <a:t>Set your budget &amp; cap spend</a:t>
            </a:r>
          </a:p>
          <a:p>
            <a:pPr>
              <a:lnSpc>
                <a:spcPct val="100000"/>
              </a:lnSpc>
            </a:pPr>
            <a:r>
              <a:rPr lang="en-US" sz="1800" b="1" dirty="0"/>
              <a:t>Savings:</a:t>
            </a:r>
            <a:r>
              <a:rPr lang="en-US" sz="1800" dirty="0"/>
              <a:t> Keep unclaimed reimbursements</a:t>
            </a:r>
          </a:p>
          <a:p>
            <a:pPr>
              <a:lnSpc>
                <a:spcPct val="100000"/>
              </a:lnSpc>
            </a:pPr>
            <a:r>
              <a:rPr lang="en-US" sz="1800" b="1" dirty="0"/>
              <a:t>Risk Removal: </a:t>
            </a:r>
            <a:r>
              <a:rPr lang="en-US" sz="1800" dirty="0"/>
              <a:t>No more carrier renewals</a:t>
            </a:r>
          </a:p>
          <a:p>
            <a:pPr>
              <a:lnSpc>
                <a:spcPct val="100000"/>
              </a:lnSpc>
            </a:pPr>
            <a:r>
              <a:rPr lang="en-US" sz="1800" b="1" dirty="0"/>
              <a:t>Participation:</a:t>
            </a:r>
            <a:r>
              <a:rPr lang="en-US" sz="1800" dirty="0"/>
              <a:t> No minimum requirements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53D12E-84C6-9091-512F-646AFBBFD16C}"/>
              </a:ext>
            </a:extLst>
          </p:cNvPr>
          <p:cNvSpPr txBox="1">
            <a:spLocks/>
          </p:cNvSpPr>
          <p:nvPr/>
        </p:nvSpPr>
        <p:spPr>
          <a:xfrm>
            <a:off x="2224668" y="1569494"/>
            <a:ext cx="2447541" cy="347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b="1" dirty="0"/>
              <a:t>Employers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AC46CD-CFE8-E50E-E71F-3E69C4F71794}"/>
              </a:ext>
            </a:extLst>
          </p:cNvPr>
          <p:cNvSpPr txBox="1">
            <a:spLocks/>
          </p:cNvSpPr>
          <p:nvPr/>
        </p:nvSpPr>
        <p:spPr>
          <a:xfrm>
            <a:off x="7527318" y="1569494"/>
            <a:ext cx="2447541" cy="347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b="1" dirty="0"/>
              <a:t>Employees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768B22-F0C4-CC15-85CC-5F580778C624}"/>
              </a:ext>
            </a:extLst>
          </p:cNvPr>
          <p:cNvSpPr txBox="1">
            <a:spLocks/>
          </p:cNvSpPr>
          <p:nvPr/>
        </p:nvSpPr>
        <p:spPr>
          <a:xfrm>
            <a:off x="6292243" y="2186601"/>
            <a:ext cx="5061559" cy="3101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/>
              <a:t>Choice</a:t>
            </a:r>
            <a:r>
              <a:rPr lang="en-US" sz="1800" dirty="0"/>
              <a:t>: Pick the plan that meets their needs</a:t>
            </a:r>
          </a:p>
          <a:p>
            <a:pPr>
              <a:lnSpc>
                <a:spcPct val="100000"/>
              </a:lnSpc>
            </a:pPr>
            <a:r>
              <a:rPr lang="en-US" sz="1800" b="1" dirty="0"/>
              <a:t>Flexibility: </a:t>
            </a:r>
            <a:r>
              <a:rPr lang="en-US" sz="1800" dirty="0"/>
              <a:t>Secure the right level of coverage</a:t>
            </a:r>
          </a:p>
          <a:p>
            <a:pPr>
              <a:lnSpc>
                <a:spcPct val="100000"/>
              </a:lnSpc>
            </a:pPr>
            <a:r>
              <a:rPr lang="en-US" sz="1800" b="1" dirty="0"/>
              <a:t>Control: </a:t>
            </a:r>
            <a:r>
              <a:rPr lang="en-US" sz="1800" dirty="0"/>
              <a:t>Decide health benefit contribution</a:t>
            </a:r>
          </a:p>
          <a:p>
            <a:pPr>
              <a:lnSpc>
                <a:spcPct val="100000"/>
              </a:lnSpc>
            </a:pPr>
            <a:r>
              <a:rPr lang="en-US" sz="1800" b="1" dirty="0"/>
              <a:t>Peace of mind: </a:t>
            </a:r>
            <a:r>
              <a:rPr lang="en-US" sz="1800" dirty="0"/>
              <a:t>Will keep their health plan in the event of recession-induced layoffs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6CE246-9EC5-6BD3-2987-837BD0B80361}"/>
              </a:ext>
            </a:extLst>
          </p:cNvPr>
          <p:cNvSpPr txBox="1"/>
          <p:nvPr/>
        </p:nvSpPr>
        <p:spPr>
          <a:xfrm>
            <a:off x="1503123" y="4614246"/>
            <a:ext cx="3638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188A68"/>
                </a:solidFill>
                <a:latin typeface="Montserrat" pitchFamily="2" charset="77"/>
              </a:rPr>
              <a:t>Predictable and controllable costs give companies steady footing in the face of a recession.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552298-7C23-0BE5-12E4-058A7C1D6616}"/>
              </a:ext>
            </a:extLst>
          </p:cNvPr>
          <p:cNvSpPr txBox="1"/>
          <p:nvPr/>
        </p:nvSpPr>
        <p:spPr>
          <a:xfrm>
            <a:off x="7050589" y="5280262"/>
            <a:ext cx="3638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00000"/>
              </a:lnSpc>
              <a:defRPr/>
            </a:pPr>
            <a:r>
              <a:rPr lang="en-US" sz="1600" i="1" kern="1200" dirty="0">
                <a:solidFill>
                  <a:srgbClr val="188A68"/>
                </a:solidFill>
                <a:latin typeface="Montserrat" pitchFamily="2" charset="77"/>
                <a:cs typeface="Calibri"/>
                <a:sym typeface="Calibri"/>
              </a:rPr>
              <a:t>Personalized, competitive benefits help with recruitment and retention.</a:t>
            </a:r>
          </a:p>
        </p:txBody>
      </p:sp>
    </p:spTree>
    <p:extLst>
      <p:ext uri="{BB962C8B-B14F-4D97-AF65-F5344CB8AC3E}">
        <p14:creationId xmlns:p14="http://schemas.microsoft.com/office/powerpoint/2010/main" val="3770455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6950F-49FE-C5AB-D2F4-1B49BE7028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52674" y="500062"/>
            <a:ext cx="5467742" cy="1325563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Individual Market | Comprehensive Coverage &amp; Choice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A3CE3-68CF-A8B8-603F-4D826BA7F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641" y="695116"/>
            <a:ext cx="5467742" cy="5054519"/>
          </a:xfrm>
        </p:spPr>
        <p:txBody>
          <a:bodyPr>
            <a:noAutofit/>
          </a:bodyPr>
          <a:lstStyle/>
          <a:p>
            <a:pPr marL="0" indent="0" defTabSz="46355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1800" b="1" kern="0" dirty="0">
                <a:solidFill>
                  <a:schemeClr val="bg1"/>
                </a:solidFill>
                <a:ea typeface="Arial Unicode MS"/>
                <a:cs typeface="Arial Unicode MS"/>
              </a:rPr>
              <a:t>All</a:t>
            </a:r>
            <a:r>
              <a:rPr lang="en-US" sz="1800" kern="0" dirty="0">
                <a:solidFill>
                  <a:schemeClr val="bg1"/>
                </a:solidFill>
                <a:ea typeface="Arial Unicode MS"/>
                <a:cs typeface="Arial Unicode MS"/>
              </a:rPr>
              <a:t> </a:t>
            </a:r>
            <a:r>
              <a:rPr lang="en-US" sz="1800" kern="0" dirty="0">
                <a:solidFill>
                  <a:schemeClr val="bg1"/>
                </a:solidFill>
              </a:rPr>
              <a:t>ACA-compliant </a:t>
            </a:r>
            <a:r>
              <a:rPr lang="en-US" sz="1800" kern="0" dirty="0">
                <a:solidFill>
                  <a:schemeClr val="bg1"/>
                </a:solidFill>
                <a:ea typeface="Arial Unicode MS"/>
                <a:cs typeface="Arial Unicode MS"/>
              </a:rPr>
              <a:t>plans include:</a:t>
            </a:r>
          </a:p>
          <a:p>
            <a:pPr marL="285750" indent="-285750" defTabSz="4635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800" kern="0" dirty="0">
                <a:solidFill>
                  <a:schemeClr val="bg1"/>
                </a:solidFill>
                <a:ea typeface="Arial Unicode MS"/>
                <a:cs typeface="Arial Unicode MS"/>
              </a:rPr>
              <a:t>Free preventive care </a:t>
            </a:r>
          </a:p>
          <a:p>
            <a:pPr marL="285750" indent="-285750" defTabSz="4635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800" kern="0" dirty="0">
                <a:solidFill>
                  <a:schemeClr val="bg1"/>
                </a:solidFill>
                <a:ea typeface="Arial Unicode MS"/>
                <a:cs typeface="Arial Unicode MS"/>
              </a:rPr>
              <a:t>Coverage for Essential Health Benefits</a:t>
            </a:r>
          </a:p>
          <a:p>
            <a:pPr marL="285750" indent="-285750" defTabSz="4635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800" kern="0" dirty="0">
                <a:solidFill>
                  <a:schemeClr val="bg1"/>
                </a:solidFill>
                <a:ea typeface="Arial Unicode MS"/>
                <a:cs typeface="Arial Unicode MS"/>
              </a:rPr>
              <a:t>Coverage for pre-existing conditions</a:t>
            </a:r>
          </a:p>
          <a:p>
            <a:pPr marL="285750" indent="-285750" defTabSz="4635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800" kern="0" dirty="0">
                <a:solidFill>
                  <a:schemeClr val="bg1"/>
                </a:solidFill>
                <a:ea typeface="Arial Unicode MS"/>
                <a:cs typeface="Arial Unicode MS"/>
              </a:rPr>
              <a:t>No medical underwriting (premiums vary by age)</a:t>
            </a:r>
          </a:p>
          <a:p>
            <a:pPr defTabSz="463550">
              <a:lnSpc>
                <a:spcPct val="120000"/>
              </a:lnSpc>
              <a:spcBef>
                <a:spcPts val="0"/>
              </a:spcBef>
            </a:pPr>
            <a:endParaRPr lang="en-US" sz="1800" kern="0" dirty="0">
              <a:solidFill>
                <a:schemeClr val="bg1"/>
              </a:solidFill>
              <a:ea typeface="Arial Unicode MS"/>
              <a:cs typeface="Arial Unicode MS"/>
            </a:endParaRPr>
          </a:p>
          <a:p>
            <a:pPr marL="0" indent="0" defTabSz="46355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1800" b="1" kern="0" dirty="0">
                <a:solidFill>
                  <a:schemeClr val="bg1"/>
                </a:solidFill>
                <a:ea typeface="Arial Unicode MS"/>
                <a:cs typeface="Arial Unicode MS"/>
              </a:rPr>
              <a:t>Some</a:t>
            </a:r>
            <a:r>
              <a:rPr lang="en-US" sz="1800" kern="0" dirty="0">
                <a:solidFill>
                  <a:schemeClr val="bg1"/>
                </a:solidFill>
                <a:ea typeface="Arial Unicode MS"/>
                <a:cs typeface="Arial Unicode MS"/>
              </a:rPr>
              <a:t> plans include extra perks:</a:t>
            </a:r>
          </a:p>
          <a:p>
            <a:pPr marL="285750" indent="-285750" defTabSz="4635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800" kern="0" dirty="0">
                <a:solidFill>
                  <a:schemeClr val="bg1"/>
                </a:solidFill>
              </a:rPr>
              <a:t>Free and unlimited telemedicine</a:t>
            </a:r>
          </a:p>
          <a:p>
            <a:pPr marL="285750" indent="-285750" defTabSz="4635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800" kern="0" dirty="0">
                <a:solidFill>
                  <a:schemeClr val="bg1"/>
                </a:solidFill>
              </a:rPr>
              <a:t>Free generic drugs</a:t>
            </a:r>
          </a:p>
          <a:p>
            <a:pPr marL="285750" indent="-285750" defTabSz="4635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800" kern="0" dirty="0">
                <a:solidFill>
                  <a:schemeClr val="bg1"/>
                </a:solidFill>
              </a:rPr>
              <a:t>Wellness benefits</a:t>
            </a:r>
          </a:p>
          <a:p>
            <a:pPr marL="285750" indent="-285750" defTabSz="4635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800" kern="0" dirty="0">
                <a:solidFill>
                  <a:schemeClr val="bg1"/>
                </a:solidFill>
              </a:rPr>
              <a:t>Dental &amp; vision</a:t>
            </a:r>
          </a:p>
          <a:p>
            <a:pPr marL="285750" indent="-285750" defTabSz="4635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1800" kern="0" dirty="0">
              <a:solidFill>
                <a:schemeClr val="bg1"/>
              </a:solidFill>
            </a:endParaRPr>
          </a:p>
          <a:p>
            <a:pPr marL="0" indent="0" defTabSz="46355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1800" kern="0" dirty="0">
                <a:solidFill>
                  <a:schemeClr val="bg1"/>
                </a:solidFill>
                <a:ea typeface="Arial Unicode MS"/>
                <a:cs typeface="Arial Unicode MS"/>
              </a:rPr>
              <a:t>For employees 65+ years old…all Medicare options will be reimbursed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5" name="officeArt object">
            <a:extLst>
              <a:ext uri="{FF2B5EF4-FFF2-40B4-BE49-F238E27FC236}">
                <a16:creationId xmlns:a16="http://schemas.microsoft.com/office/drawing/2014/main" id="{035FDF9D-1C16-71E5-D5D6-1EC5CA58FE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7730" y="2288180"/>
            <a:ext cx="1852686" cy="363110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6" name="Picture 5" descr="Picture 15">
            <a:extLst>
              <a:ext uri="{FF2B5EF4-FFF2-40B4-BE49-F238E27FC236}">
                <a16:creationId xmlns:a16="http://schemas.microsoft.com/office/drawing/2014/main" id="{CDEAAD50-07EB-4805-BB2B-07A8E33168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6545" y="3933813"/>
            <a:ext cx="513630" cy="25556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7" name="Picture 6" descr="Picture 49">
            <a:extLst>
              <a:ext uri="{FF2B5EF4-FFF2-40B4-BE49-F238E27FC236}">
                <a16:creationId xmlns:a16="http://schemas.microsoft.com/office/drawing/2014/main" id="{793F8FB4-0989-6948-751D-6B93E8115B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835" y="5263195"/>
            <a:ext cx="645127" cy="31945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8" name="Picture 7" descr="Picture 55">
            <a:extLst>
              <a:ext uri="{FF2B5EF4-FFF2-40B4-BE49-F238E27FC236}">
                <a16:creationId xmlns:a16="http://schemas.microsoft.com/office/drawing/2014/main" id="{D75F65DF-B776-A9F6-6DF5-9B29C69218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3962" y="3447020"/>
            <a:ext cx="791900" cy="39590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81CC08-B0DA-234E-F083-63A17A3366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3715" y="5327086"/>
            <a:ext cx="756460" cy="25556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C0D8A6D-BB70-2AE5-27BB-23C73E1647C2}"/>
              </a:ext>
            </a:extLst>
          </p:cNvPr>
          <p:cNvGrpSpPr>
            <a:grpSpLocks noChangeAspect="1"/>
          </p:cNvGrpSpPr>
          <p:nvPr/>
        </p:nvGrpSpPr>
        <p:grpSpPr>
          <a:xfrm>
            <a:off x="6568497" y="3506185"/>
            <a:ext cx="791805" cy="395902"/>
            <a:chOff x="5191885" y="318900"/>
            <a:chExt cx="3840480" cy="192024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148BCF-D130-D2B8-EFD2-174EC9FA46D6}"/>
                </a:ext>
              </a:extLst>
            </p:cNvPr>
            <p:cNvSpPr/>
            <p:nvPr/>
          </p:nvSpPr>
          <p:spPr>
            <a:xfrm>
              <a:off x="5191885" y="318900"/>
              <a:ext cx="3840480" cy="19202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27" b="0" i="0" u="none" strike="noStrike" kern="1200" cap="none" spc="0" normalizeH="0" baseline="0" noProof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pic>
          <p:nvPicPr>
            <p:cNvPr id="12" name="Picture 6" descr="https://upload.wikimedia.org/wikipedia/commons/thumb/c/cd/Molina_Healthcare_Logo.jpg/800px-Molina_Healthcare_Logo.jpg">
              <a:extLst>
                <a:ext uri="{FF2B5EF4-FFF2-40B4-BE49-F238E27FC236}">
                  <a16:creationId xmlns:a16="http://schemas.microsoft.com/office/drawing/2014/main" id="{67F87F61-45FC-069F-17CF-9A37072B9E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15363" y="661182"/>
              <a:ext cx="3793524" cy="1235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6" descr="Image result for caresource health logo">
            <a:extLst>
              <a:ext uri="{FF2B5EF4-FFF2-40B4-BE49-F238E27FC236}">
                <a16:creationId xmlns:a16="http://schemas.microsoft.com/office/drawing/2014/main" id="{47F6D4FB-DDF6-E068-BBF4-67A35F8B8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9912" y="4689482"/>
            <a:ext cx="804985" cy="2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aiser Permanente (@aboutKP) | Twitter">
            <a:extLst>
              <a:ext uri="{FF2B5EF4-FFF2-40B4-BE49-F238E27FC236}">
                <a16:creationId xmlns:a16="http://schemas.microsoft.com/office/drawing/2014/main" id="{F59BF769-29FC-E298-E445-B71DC63CE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3126" y="4733239"/>
            <a:ext cx="967177" cy="33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riday Health Plans Introduced in Texas for Independent, Health-Minded  Consumers">
            <a:extLst>
              <a:ext uri="{FF2B5EF4-FFF2-40B4-BE49-F238E27FC236}">
                <a16:creationId xmlns:a16="http://schemas.microsoft.com/office/drawing/2014/main" id="{C9BB677D-FD4E-B0DA-13BF-330645DFA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4197" y="2683793"/>
            <a:ext cx="791900" cy="41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ealth insurance plans for individuals &amp;amp; families, employers, medicare |  UnitedHealthcare">
            <a:extLst>
              <a:ext uri="{FF2B5EF4-FFF2-40B4-BE49-F238E27FC236}">
                <a16:creationId xmlns:a16="http://schemas.microsoft.com/office/drawing/2014/main" id="{EA8CC14E-CA58-1544-EA58-FBF7322E2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4098" y="2891409"/>
            <a:ext cx="813332" cy="25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ealth Insurance Plans | Aetna">
            <a:extLst>
              <a:ext uri="{FF2B5EF4-FFF2-40B4-BE49-F238E27FC236}">
                <a16:creationId xmlns:a16="http://schemas.microsoft.com/office/drawing/2014/main" id="{94EEB4B2-B1C0-3E07-5165-CBECC51EE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8976" y="4108580"/>
            <a:ext cx="804986" cy="15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2F2932-9DB7-BC61-3B53-4A6BEF1E81C5}"/>
              </a:ext>
            </a:extLst>
          </p:cNvPr>
          <p:cNvSpPr txBox="1"/>
          <p:nvPr/>
        </p:nvSpPr>
        <p:spPr>
          <a:xfrm>
            <a:off x="6352674" y="6110159"/>
            <a:ext cx="5467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Montserrat" pitchFamily="2" charset="77"/>
              </a:rPr>
              <a:t>Health insurance companies and plan options vary by geography</a:t>
            </a:r>
          </a:p>
        </p:txBody>
      </p:sp>
    </p:spTree>
    <p:extLst>
      <p:ext uri="{BB962C8B-B14F-4D97-AF65-F5344CB8AC3E}">
        <p14:creationId xmlns:p14="http://schemas.microsoft.com/office/powerpoint/2010/main" val="357398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39CB7-FFB7-161F-94E9-19452CB398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6"/>
            <a:ext cx="10515600" cy="759536"/>
          </a:xfrm>
        </p:spPr>
        <p:txBody>
          <a:bodyPr/>
          <a:lstStyle/>
          <a:p>
            <a:r>
              <a:rPr lang="en-US" dirty="0">
                <a:cs typeface="Angsana New" panose="02020603050405020304" pitchFamily="18" charset="-34"/>
              </a:rPr>
              <a:t>Take Command Facts</a:t>
            </a:r>
            <a:endParaRPr lang="en-US" dirty="0">
              <a:latin typeface="Montserrat Medium" pitchFamily="2" charset="77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768B22-F0C4-CC15-85CC-5F580778C624}"/>
              </a:ext>
            </a:extLst>
          </p:cNvPr>
          <p:cNvSpPr txBox="1">
            <a:spLocks/>
          </p:cNvSpPr>
          <p:nvPr/>
        </p:nvSpPr>
        <p:spPr>
          <a:xfrm>
            <a:off x="838200" y="2153173"/>
            <a:ext cx="5061559" cy="2551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/>
              <a:t>National footprint of clients in all 50 states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5,000+ active employer clients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Headquartered in Dallas, TX with office in Austin, TX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Team of 100+ ICHRA nerds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Backed by world-class investors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800" dirty="0"/>
          </a:p>
        </p:txBody>
      </p:sp>
      <p:pic>
        <p:nvPicPr>
          <p:cNvPr id="8" name="Picture 7" descr="Two people sitting on a couch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CBE36D81-6F2C-5285-3EB6-A919AFB591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93790"/>
            <a:ext cx="2743200" cy="1828800"/>
          </a:xfrm>
          <a:prstGeom prst="rect">
            <a:avLst/>
          </a:prstGeom>
        </p:spPr>
      </p:pic>
      <p:pic>
        <p:nvPicPr>
          <p:cNvPr id="11" name="Picture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E43F9206-111D-61F4-A544-8334A80571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544" y="4222233"/>
            <a:ext cx="2742943" cy="1828800"/>
          </a:xfrm>
          <a:prstGeom prst="rect">
            <a:avLst/>
          </a:prstGeom>
        </p:spPr>
      </p:pic>
      <p:pic>
        <p:nvPicPr>
          <p:cNvPr id="13" name="Picture 1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7711042-5FFE-DC96-ED5C-37FDCB3B4A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2243" y="2167972"/>
            <a:ext cx="4205773" cy="2252417"/>
          </a:xfrm>
          <a:prstGeom prst="rect">
            <a:avLst/>
          </a:prstGeom>
        </p:spPr>
      </p:pic>
      <p:pic>
        <p:nvPicPr>
          <p:cNvPr id="14" name="Picture 13" descr="A picture containing text, person, person&#10;&#10;Description automatically generated">
            <a:extLst>
              <a:ext uri="{FF2B5EF4-FFF2-40B4-BE49-F238E27FC236}">
                <a16:creationId xmlns:a16="http://schemas.microsoft.com/office/drawing/2014/main" id="{77027467-14FC-096A-BE9B-02570116F9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929" y="4291232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59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67971-1045-B218-3B88-3862894169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122" y="4563303"/>
            <a:ext cx="3598663" cy="77472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Employee portal and Employer admin portal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12C4E1-D194-6B70-01A8-9C83ACD75B71}"/>
              </a:ext>
            </a:extLst>
          </p:cNvPr>
          <p:cNvSpPr txBox="1"/>
          <p:nvPr/>
        </p:nvSpPr>
        <p:spPr>
          <a:xfrm>
            <a:off x="361122" y="327660"/>
            <a:ext cx="3379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ontserrat Medium" pitchFamily="2" charset="77"/>
              </a:rPr>
              <a:t>Administration Tools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BBA9C0-12A1-EC19-73B1-4E93386082F5}"/>
              </a:ext>
            </a:extLst>
          </p:cNvPr>
          <p:cNvSpPr txBox="1"/>
          <p:nvPr/>
        </p:nvSpPr>
        <p:spPr>
          <a:xfrm>
            <a:off x="4406348" y="327660"/>
            <a:ext cx="3379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ontserrat Medium" pitchFamily="2" charset="77"/>
              </a:rPr>
              <a:t>Enrollment Support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EBC674-E315-ED61-1C7F-D4F6CFF40B93}"/>
              </a:ext>
            </a:extLst>
          </p:cNvPr>
          <p:cNvSpPr txBox="1"/>
          <p:nvPr/>
        </p:nvSpPr>
        <p:spPr>
          <a:xfrm>
            <a:off x="8451574" y="327659"/>
            <a:ext cx="3379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ontserrat Medium" pitchFamily="2" charset="77"/>
              </a:rPr>
              <a:t>Modern Payment Solution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618791-CDF1-7C7D-0B6B-E421BB2C1F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122" y="1546911"/>
            <a:ext cx="2829269" cy="1413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3C3CC5-1A94-4430-240C-043A4FD4F5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736" y="2625698"/>
            <a:ext cx="2829270" cy="1645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B891B9C-0E84-7B8F-4983-4C5895235160}"/>
              </a:ext>
            </a:extLst>
          </p:cNvPr>
          <p:cNvSpPr txBox="1">
            <a:spLocks/>
          </p:cNvSpPr>
          <p:nvPr/>
        </p:nvSpPr>
        <p:spPr>
          <a:xfrm>
            <a:off x="4406348" y="4563303"/>
            <a:ext cx="3598663" cy="1724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Employee 1-on-1 meetings w/ Enrollment Specialists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“Easy Enroll” plans that we submit directly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3840D8B-2204-C4CA-0BB4-2AA568F2D06E}"/>
              </a:ext>
            </a:extLst>
          </p:cNvPr>
          <p:cNvSpPr txBox="1">
            <a:spLocks/>
          </p:cNvSpPr>
          <p:nvPr/>
        </p:nvSpPr>
        <p:spPr>
          <a:xfrm>
            <a:off x="8451574" y="4563303"/>
            <a:ext cx="3598663" cy="1724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dirty="0"/>
              <a:t>Submitted with the application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dirty="0"/>
              <a:t>Secure processing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dirty="0"/>
              <a:t>Reserve balance for predictive funding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AC0504-257A-34D2-F0AD-B0304F9094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019" y="1495432"/>
            <a:ext cx="2388544" cy="2769921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292100" dist="139700" dir="2700000" algn="tl" rotWithShape="0">
              <a:srgbClr val="000000">
                <a:alpha val="6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5299EA-C3FF-BB5C-92B0-BC44BB1C01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013" y="3990887"/>
            <a:ext cx="481911" cy="481911"/>
          </a:xfrm>
          <a:prstGeom prst="ellipse">
            <a:avLst/>
          </a:prstGeom>
          <a:ln w="38100" cap="rnd">
            <a:solidFill>
              <a:schemeClr val="accent3"/>
            </a:solidFill>
          </a:ln>
          <a:effectLst>
            <a:outerShdw blurRad="381000" dist="292100" dir="5400000" sx="-80000" sy="-18000" rotWithShape="0">
              <a:schemeClr val="bg1">
                <a:lumMod val="65000"/>
                <a:alpha val="22000"/>
              </a:scheme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B7B2C1-B11A-B4C0-1C80-6735CCF0E69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498" y="3990890"/>
            <a:ext cx="481910" cy="481910"/>
          </a:xfrm>
          <a:prstGeom prst="ellipse">
            <a:avLst/>
          </a:prstGeom>
          <a:ln w="38100" cap="rnd">
            <a:solidFill>
              <a:schemeClr val="accent3"/>
            </a:solidFill>
          </a:ln>
          <a:effectLst>
            <a:outerShdw blurRad="381000" dist="292100" dir="5400000" sx="-80000" sy="-18000" rotWithShape="0">
              <a:schemeClr val="bg1">
                <a:lumMod val="65000"/>
                <a:alpha val="22000"/>
              </a:scheme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EEF58F-2E21-833D-4FB0-B8E65895553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510" y="3990890"/>
            <a:ext cx="481910" cy="481910"/>
          </a:xfrm>
          <a:prstGeom prst="ellipse">
            <a:avLst/>
          </a:prstGeom>
          <a:ln w="38100" cap="rnd">
            <a:solidFill>
              <a:schemeClr val="accent3"/>
            </a:solidFill>
          </a:ln>
          <a:effectLst>
            <a:outerShdw blurRad="381000" dist="292100" dir="5400000" sx="-80000" sy="-18000" rotWithShape="0">
              <a:schemeClr val="bg1">
                <a:lumMod val="65000"/>
                <a:alpha val="22000"/>
              </a:scheme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498C5D-348B-007A-0FC5-B20264ED3CC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8004" y="3990890"/>
            <a:ext cx="481910" cy="481910"/>
          </a:xfrm>
          <a:prstGeom prst="ellipse">
            <a:avLst/>
          </a:prstGeom>
          <a:ln w="38100" cap="rnd">
            <a:solidFill>
              <a:schemeClr val="accent3"/>
            </a:solidFill>
          </a:ln>
          <a:effectLst>
            <a:outerShdw blurRad="381000" dist="292100" dir="5400000" sx="-80000" sy="-18000" rotWithShape="0">
              <a:schemeClr val="bg1">
                <a:lumMod val="65000"/>
                <a:alpha val="22000"/>
              </a:scheme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CF91E1-1EC3-4183-8AFE-E9BE62546F1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5950" y="3986295"/>
            <a:ext cx="486483" cy="486483"/>
          </a:xfrm>
          <a:prstGeom prst="ellipse">
            <a:avLst/>
          </a:prstGeom>
          <a:ln w="38100" cap="rnd">
            <a:solidFill>
              <a:schemeClr val="accent3"/>
            </a:solidFill>
          </a:ln>
          <a:effectLst>
            <a:outerShdw blurRad="381000" dist="292100" dir="5400000" sx="-80000" sy="-18000" rotWithShape="0">
              <a:schemeClr val="bg1">
                <a:lumMod val="65000"/>
                <a:alpha val="22000"/>
              </a:scheme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8" descr="11,946 Small Business Illustrations &amp;amp; Clip Art - iStock">
            <a:extLst>
              <a:ext uri="{FF2B5EF4-FFF2-40B4-BE49-F238E27FC236}">
                <a16:creationId xmlns:a16="http://schemas.microsoft.com/office/drawing/2014/main" id="{BEE7FEE5-5CDB-4261-831B-A527D4A276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32858" y="1635890"/>
            <a:ext cx="906079" cy="93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8">
            <a:extLst>
              <a:ext uri="{FF2B5EF4-FFF2-40B4-BE49-F238E27FC236}">
                <a16:creationId xmlns:a16="http://schemas.microsoft.com/office/drawing/2014/main" id="{F54B4B06-3505-CE9E-240B-E289CD6D4913}"/>
              </a:ext>
            </a:extLst>
          </p:cNvPr>
          <p:cNvSpPr/>
          <p:nvPr/>
        </p:nvSpPr>
        <p:spPr>
          <a:xfrm>
            <a:off x="9351516" y="3425401"/>
            <a:ext cx="652668" cy="48233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 hangingPunct="1">
              <a:lnSpc>
                <a:spcPct val="100000"/>
              </a:lnSpc>
            </a:pPr>
            <a:r>
              <a:rPr lang="en-US" sz="1000" kern="1200" dirty="0">
                <a:solidFill>
                  <a:srgbClr val="FFFFFF"/>
                </a:solidFill>
                <a:latin typeface="Montserrat" pitchFamily="2" charset="77"/>
              </a:rPr>
              <a:t>Holding Account</a:t>
            </a:r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6111D42B-DC1E-3F5D-8E0D-454BDC5B8E12}"/>
              </a:ext>
            </a:extLst>
          </p:cNvPr>
          <p:cNvSpPr/>
          <p:nvPr/>
        </p:nvSpPr>
        <p:spPr>
          <a:xfrm>
            <a:off x="8836763" y="3155912"/>
            <a:ext cx="2596063" cy="1109686"/>
          </a:xfrm>
          <a:prstGeom prst="roundRect">
            <a:avLst/>
          </a:prstGeom>
          <a:noFill/>
          <a:ln w="28575">
            <a:solidFill>
              <a:srgbClr val="A0C9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hangingPunct="1">
              <a:lnSpc>
                <a:spcPct val="100000"/>
              </a:lnSpc>
            </a:pPr>
            <a:endParaRPr lang="en-US" sz="1800" kern="1200">
              <a:solidFill>
                <a:srgbClr val="FFFFFF"/>
              </a:solidFill>
              <a:latin typeface="Muli Light"/>
            </a:endParaRPr>
          </a:p>
        </p:txBody>
      </p:sp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FBD5849C-74A2-B2F6-4077-1F5825ED481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735" y="4035423"/>
            <a:ext cx="788118" cy="195238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EAF77E9-6EDA-27DA-946D-65E940C62185}"/>
              </a:ext>
            </a:extLst>
          </p:cNvPr>
          <p:cNvCxnSpPr>
            <a:cxnSpLocks/>
          </p:cNvCxnSpPr>
          <p:nvPr/>
        </p:nvCxnSpPr>
        <p:spPr>
          <a:xfrm>
            <a:off x="9697345" y="2671596"/>
            <a:ext cx="1" cy="670684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ll The Words: What does 💲 - Heavy Dollar Sign Emoji mean?">
            <a:extLst>
              <a:ext uri="{FF2B5EF4-FFF2-40B4-BE49-F238E27FC236}">
                <a16:creationId xmlns:a16="http://schemas.microsoft.com/office/drawing/2014/main" id="{553172DE-FE66-203C-4BCD-AC8079AD3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7702" y="2717071"/>
            <a:ext cx="365224" cy="35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AE003A1-D97A-58DA-71A2-1F8085460DCF}"/>
              </a:ext>
            </a:extLst>
          </p:cNvPr>
          <p:cNvCxnSpPr>
            <a:cxnSpLocks/>
          </p:cNvCxnSpPr>
          <p:nvPr/>
        </p:nvCxnSpPr>
        <p:spPr>
          <a:xfrm>
            <a:off x="10456943" y="3378995"/>
            <a:ext cx="222995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55FAEE5-6A27-0CBA-610E-979DA5150AB8}"/>
              </a:ext>
            </a:extLst>
          </p:cNvPr>
          <p:cNvCxnSpPr>
            <a:cxnSpLocks/>
          </p:cNvCxnSpPr>
          <p:nvPr/>
        </p:nvCxnSpPr>
        <p:spPr>
          <a:xfrm>
            <a:off x="10456943" y="3673668"/>
            <a:ext cx="222995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F265996-F224-EE89-F1A6-E1E8FE11E3FD}"/>
              </a:ext>
            </a:extLst>
          </p:cNvPr>
          <p:cNvCxnSpPr>
            <a:cxnSpLocks/>
          </p:cNvCxnSpPr>
          <p:nvPr/>
        </p:nvCxnSpPr>
        <p:spPr>
          <a:xfrm>
            <a:off x="10456943" y="3952853"/>
            <a:ext cx="272949" cy="577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2" descr="All The Words: What does 💲 - Heavy Dollar Sign Emoji mean?">
            <a:extLst>
              <a:ext uri="{FF2B5EF4-FFF2-40B4-BE49-F238E27FC236}">
                <a16:creationId xmlns:a16="http://schemas.microsoft.com/office/drawing/2014/main" id="{FFB825BB-1CAC-3285-8508-7C02E59B4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5984" y="3296458"/>
            <a:ext cx="227473" cy="2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Medical insurance - Free medical icons">
            <a:extLst>
              <a:ext uri="{FF2B5EF4-FFF2-40B4-BE49-F238E27FC236}">
                <a16:creationId xmlns:a16="http://schemas.microsoft.com/office/drawing/2014/main" id="{791CC8A8-3A99-D099-8BF3-11BD4A04B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2130" y="3565664"/>
            <a:ext cx="220915" cy="21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ealth Insurance Icon PNG Transparent Background, Free Download #6566 -  FreeIconsPNG">
            <a:extLst>
              <a:ext uri="{FF2B5EF4-FFF2-40B4-BE49-F238E27FC236}">
                <a16:creationId xmlns:a16="http://schemas.microsoft.com/office/drawing/2014/main" id="{9BDDFE20-53B4-C595-A124-CFAD99D24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0928" y="3819040"/>
            <a:ext cx="242965" cy="23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All The Words: What does 💲 - Heavy Dollar Sign Emoji mean?">
            <a:extLst>
              <a:ext uri="{FF2B5EF4-FFF2-40B4-BE49-F238E27FC236}">
                <a16:creationId xmlns:a16="http://schemas.microsoft.com/office/drawing/2014/main" id="{BAC7A299-9D5F-0138-806C-6E801E79F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5984" y="3831895"/>
            <a:ext cx="227473" cy="2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All The Words: What does 💲 - Heavy Dollar Sign Emoji mean?">
            <a:extLst>
              <a:ext uri="{FF2B5EF4-FFF2-40B4-BE49-F238E27FC236}">
                <a16:creationId xmlns:a16="http://schemas.microsoft.com/office/drawing/2014/main" id="{60F1CC4B-FC47-C0CA-5CA8-4A1F2C1B5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5984" y="3573821"/>
            <a:ext cx="227473" cy="2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Medical healthcare icon graphic design template Vector Image">
            <a:extLst>
              <a:ext uri="{FF2B5EF4-FFF2-40B4-BE49-F238E27FC236}">
                <a16:creationId xmlns:a16="http://schemas.microsoft.com/office/drawing/2014/main" id="{E62FA022-340C-2BD3-4847-D7D4B5A8E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10928" y="3262995"/>
            <a:ext cx="242965" cy="24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DD6CFB3-906F-9559-4B6C-F3E0B4D39B4C}"/>
              </a:ext>
            </a:extLst>
          </p:cNvPr>
          <p:cNvSpPr txBox="1"/>
          <p:nvPr/>
        </p:nvSpPr>
        <p:spPr>
          <a:xfrm>
            <a:off x="3672537" y="6107415"/>
            <a:ext cx="81583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latin typeface="Montserrat" pitchFamily="2" charset="77"/>
              </a:rPr>
              <a:t>By providing all three of these together, we are equipped to best support your clients and their employees with a seamless ICHRA experience!</a:t>
            </a:r>
          </a:p>
        </p:txBody>
      </p:sp>
    </p:spTree>
    <p:extLst>
      <p:ext uri="{BB962C8B-B14F-4D97-AF65-F5344CB8AC3E}">
        <p14:creationId xmlns:p14="http://schemas.microsoft.com/office/powerpoint/2010/main" val="305045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ACAFD0-8445-D248-EF68-EF9A1E27D4F0}"/>
              </a:ext>
            </a:extLst>
          </p:cNvPr>
          <p:cNvSpPr txBox="1"/>
          <p:nvPr/>
        </p:nvSpPr>
        <p:spPr>
          <a:xfrm>
            <a:off x="2364809" y="2598003"/>
            <a:ext cx="74874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ICHRA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2D4FCBA-E52A-6838-420C-C15179DB293C}"/>
              </a:ext>
            </a:extLst>
          </p:cNvPr>
          <p:cNvSpPr txBox="1">
            <a:spLocks/>
          </p:cNvSpPr>
          <p:nvPr/>
        </p:nvSpPr>
        <p:spPr>
          <a:xfrm>
            <a:off x="1536526" y="3445179"/>
            <a:ext cx="9144000" cy="442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latin typeface="Montserrat" pitchFamily="2" charset="77"/>
              </a:rPr>
              <a:t>Recent Trends &amp; Insights</a:t>
            </a:r>
          </a:p>
        </p:txBody>
      </p:sp>
    </p:spTree>
    <p:extLst>
      <p:ext uri="{BB962C8B-B14F-4D97-AF65-F5344CB8AC3E}">
        <p14:creationId xmlns:p14="http://schemas.microsoft.com/office/powerpoint/2010/main" val="1808226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0BDA8514A744D8977E1B65F76AFE7" ma:contentTypeVersion="11" ma:contentTypeDescription="Create a new document." ma:contentTypeScope="" ma:versionID="7da6d1da674ed0c57b5c63d870061fa4">
  <xsd:schema xmlns:xsd="http://www.w3.org/2001/XMLSchema" xmlns:xs="http://www.w3.org/2001/XMLSchema" xmlns:p="http://schemas.microsoft.com/office/2006/metadata/properties" xmlns:ns2="1f2a9275-70c3-4094-82a3-1f3377ad7138" xmlns:ns3="1e7485c0-c4f5-41be-8f18-0c0d36c3581f" targetNamespace="http://schemas.microsoft.com/office/2006/metadata/properties" ma:root="true" ma:fieldsID="1a190bbd25f890dd6382066a617a127c" ns2:_="" ns3:_="">
    <xsd:import namespace="1f2a9275-70c3-4094-82a3-1f3377ad7138"/>
    <xsd:import namespace="1e7485c0-c4f5-41be-8f18-0c0d36c35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2a9275-70c3-4094-82a3-1f3377ad71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51474d8-de9e-415c-9efa-6a9cd347ba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7485c0-c4f5-41be-8f18-0c0d36c3581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13106f4-a9e6-4dec-97c8-f82193057a87}" ma:internalName="TaxCatchAll" ma:showField="CatchAllData" ma:web="1e7485c0-c4f5-41be-8f18-0c0d36c35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e7485c0-c4f5-41be-8f18-0c0d36c3581f" xsi:nil="true"/>
    <lcf76f155ced4ddcb4097134ff3c332f xmlns="1f2a9275-70c3-4094-82a3-1f3377ad713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316816-7BA4-4684-ACDB-BF063FB791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5882D6-58E8-4F51-96DD-03A6887B88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2a9275-70c3-4094-82a3-1f3377ad7138"/>
    <ds:schemaRef ds:uri="1e7485c0-c4f5-41be-8f18-0c0d36c35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136AD5-1DC2-43F0-ABDC-91BD3E1B4C70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1e7485c0-c4f5-41be-8f18-0c0d36c3581f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1f2a9275-70c3-4094-82a3-1f3377ad713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2601</Words>
  <Application>Microsoft Macintosh PowerPoint</Application>
  <PresentationFormat>Widescreen</PresentationFormat>
  <Paragraphs>419</Paragraphs>
  <Slides>42</Slides>
  <Notes>16</Notes>
  <HiddenSlides>2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9" baseType="lpstr">
      <vt:lpstr>Arial</vt:lpstr>
      <vt:lpstr>AvenirLTPro-Book</vt:lpstr>
      <vt:lpstr>Calibri</vt:lpstr>
      <vt:lpstr>Calibri Light</vt:lpstr>
      <vt:lpstr>Graphik Medium</vt:lpstr>
      <vt:lpstr>Graphik Regular</vt:lpstr>
      <vt:lpstr>Helvetica Neue</vt:lpstr>
      <vt:lpstr>inherit</vt:lpstr>
      <vt:lpstr>Mark Pro</vt:lpstr>
      <vt:lpstr>Montserrat</vt:lpstr>
      <vt:lpstr>Montserrat Medium</vt:lpstr>
      <vt:lpstr>Muli Light</vt:lpstr>
      <vt:lpstr>Muli SemiBold</vt:lpstr>
      <vt:lpstr>Open Sans</vt:lpstr>
      <vt:lpstr>Tiempos Headline Regular</vt:lpstr>
      <vt:lpstr>Wingdings</vt:lpstr>
      <vt:lpstr>Office Theme</vt:lpstr>
      <vt:lpstr>ICHRA:  The Recession-Proof Benefit</vt:lpstr>
      <vt:lpstr>Today’s Agenda &amp; Learning Objectives</vt:lpstr>
      <vt:lpstr>PowerPoint Presentation</vt:lpstr>
      <vt:lpstr>What is ICHRA? A new way to offer health insurance</vt:lpstr>
      <vt:lpstr>ICHRA reimagines how we think benefits</vt:lpstr>
      <vt:lpstr>Individual Market | Comprehensive Coverage &amp; Choice</vt:lpstr>
      <vt:lpstr>Take Command Facts</vt:lpstr>
      <vt:lpstr>PowerPoint Presentation</vt:lpstr>
      <vt:lpstr>PowerPoint Presentation</vt:lpstr>
      <vt:lpstr>HRA Council Data</vt:lpstr>
      <vt:lpstr>HRA Council Data</vt:lpstr>
      <vt:lpstr>PowerPoint Presentation</vt:lpstr>
      <vt:lpstr>Market Trends accelerating the ICHRA value proposition </vt:lpstr>
      <vt:lpstr>The biggest hurdles to a smooth ICHRA experience remain carrier logistics and payments infrastructure</vt:lpstr>
      <vt:lpstr>PowerPoint Presentation</vt:lpstr>
      <vt:lpstr>PowerPoint Presentation</vt:lpstr>
      <vt:lpstr>PowerPoint Presentation</vt:lpstr>
      <vt:lpstr>PowerPoint Presentation</vt:lpstr>
      <vt:lpstr>Let’s talk about ICHRA and inflation</vt:lpstr>
      <vt:lpstr>Let’s start by breaking down the  main drivers behind your clients’ renewal rates:</vt:lpstr>
      <vt:lpstr>Broader inflation in the economy played a part in increased renewals for 2023. What about next year?</vt:lpstr>
      <vt:lpstr>But how much is inflation impacting insurance rates? Here’s what we learned during open enrollment.</vt:lpstr>
      <vt:lpstr>Back to our hypothetical: So, if your client gets a 15% renewal…</vt:lpstr>
      <vt:lpstr>Back to our formula, let’s look at the Health Risk side</vt:lpstr>
      <vt:lpstr>Your client size and the solution you recommend will determine their sensitivity to Health Risk.</vt:lpstr>
      <vt:lpstr>The danger of allowing health risk to compound</vt:lpstr>
      <vt:lpstr>From a Health Risk perspective: What makes the individual market inflation resistant?</vt:lpstr>
      <vt:lpstr>ICHRA in a potential recession: how does it help? </vt:lpstr>
      <vt:lpstr>ICHRA with recruitment &amp; retention: how does it help? </vt:lpstr>
      <vt:lpstr>PowerPoint Presentation</vt:lpstr>
      <vt:lpstr>Your client may not fully understand recession, inflation and health risk, but they may say the following… </vt:lpstr>
      <vt:lpstr>Case Study: Pennsylvania Tech Co.</vt:lpstr>
      <vt:lpstr>Case Study: Pennsylvania Tech Co. switch to ICHRA</vt:lpstr>
      <vt:lpstr>Risk Management Case Studies</vt:lpstr>
      <vt:lpstr>Choice and Flexibility Case Studies</vt:lpstr>
      <vt:lpstr>Introducing ICHRA to your clients</vt:lpstr>
      <vt:lpstr>Change is hard, but that’s where we come in!</vt:lpstr>
      <vt:lpstr>PowerPoint Presentation</vt:lpstr>
      <vt:lpstr>PowerPoint Presentation</vt:lpstr>
      <vt:lpstr>HRA Council Data</vt:lpstr>
      <vt:lpstr>HRA Council Data</vt:lpstr>
      <vt:lpstr>We’re also committed to creating a modern, ICHRA-specific payment solution (ie, “Venmo” for ICHRA)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Johnson</dc:creator>
  <cp:lastModifiedBy>Jena Truong</cp:lastModifiedBy>
  <cp:revision>26</cp:revision>
  <dcterms:created xsi:type="dcterms:W3CDTF">2022-08-18T14:19:49Z</dcterms:created>
  <dcterms:modified xsi:type="dcterms:W3CDTF">2023-02-21T22:33:09Z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0x010100B500BDA8514A744D8977E1B65F76AFE7</vt:lpwstr>
  </property>
</Properties>
</file>